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4" r:id="rId2"/>
    <p:sldMasterId id="2147483651" r:id="rId3"/>
  </p:sldMasterIdLst>
  <p:notesMasterIdLst>
    <p:notesMasterId r:id="rId45"/>
  </p:notesMasterIdLst>
  <p:sldIdLst>
    <p:sldId id="521" r:id="rId4"/>
    <p:sldId id="509" r:id="rId5"/>
    <p:sldId id="476" r:id="rId6"/>
    <p:sldId id="482" r:id="rId7"/>
    <p:sldId id="497" r:id="rId8"/>
    <p:sldId id="484" r:id="rId9"/>
    <p:sldId id="487" r:id="rId10"/>
    <p:sldId id="522" r:id="rId11"/>
    <p:sldId id="490" r:id="rId12"/>
    <p:sldId id="455" r:id="rId13"/>
    <p:sldId id="488" r:id="rId14"/>
    <p:sldId id="491" r:id="rId15"/>
    <p:sldId id="492" r:id="rId16"/>
    <p:sldId id="524" r:id="rId17"/>
    <p:sldId id="525" r:id="rId18"/>
    <p:sldId id="493" r:id="rId19"/>
    <p:sldId id="494" r:id="rId20"/>
    <p:sldId id="495" r:id="rId21"/>
    <p:sldId id="496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11" r:id="rId32"/>
    <p:sldId id="512" r:id="rId33"/>
    <p:sldId id="513" r:id="rId34"/>
    <p:sldId id="520" r:id="rId35"/>
    <p:sldId id="508" r:id="rId36"/>
    <p:sldId id="514" r:id="rId37"/>
    <p:sldId id="507" r:id="rId38"/>
    <p:sldId id="515" r:id="rId39"/>
    <p:sldId id="518" r:id="rId40"/>
    <p:sldId id="477" r:id="rId41"/>
    <p:sldId id="516" r:id="rId42"/>
    <p:sldId id="517" r:id="rId43"/>
    <p:sldId id="519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FF7C80"/>
    <a:srgbClr val="00CC99"/>
    <a:srgbClr val="FFCCFF"/>
    <a:srgbClr val="00CC66"/>
    <a:srgbClr val="1E1E7D"/>
    <a:srgbClr val="000099"/>
    <a:srgbClr val="FF5050"/>
    <a:srgbClr val="FF6600"/>
    <a:srgbClr val="2828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9" autoAdjust="0"/>
    <p:restoredTop sz="94658" autoAdjust="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67B3B3D-54EA-44A9-A8E6-EBEAEE5E2F85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07093B3-8980-4502-AE35-6A68DE41C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6338" y="700088"/>
            <a:ext cx="4660900" cy="3495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935038" y="4427538"/>
            <a:ext cx="5140325" cy="41957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IA cover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5488" y="2286000"/>
            <a:ext cx="7693025" cy="1643063"/>
          </a:xfrm>
        </p:spPr>
        <p:txBody>
          <a:bodyPr anchor="ctr" anchorCtr="1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9538" y="4500563"/>
            <a:ext cx="6384925" cy="1643062"/>
          </a:xfrm>
        </p:spPr>
        <p:txBody>
          <a:bodyPr/>
          <a:lstStyle>
            <a:lvl1pPr marL="0" indent="0" algn="ctr">
              <a:buFontTx/>
              <a:buNone/>
              <a:defRPr sz="1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86F3-61DE-4043-9B2F-E9F93FF2CC25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17B2568-2797-4BDD-81AB-E7E429255CE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7000" y="357188"/>
            <a:ext cx="1614488" cy="5929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357188"/>
            <a:ext cx="4691062" cy="5929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3BADC-C4FD-44A7-8741-B4A1C8153805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ECEFF8A-0B2D-4C47-9DDC-94C367A917C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357188"/>
            <a:ext cx="6457950" cy="785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3538" y="1447800"/>
            <a:ext cx="3132137" cy="483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48075" y="1447800"/>
            <a:ext cx="3133725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648075" y="3943350"/>
            <a:ext cx="3133725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C94C-4EBB-4376-A159-E48A4B432BC1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EE56A5B-B7E5-49E1-8DF5-F040A136BDB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357188"/>
            <a:ext cx="6457950" cy="7858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3538" y="1447800"/>
            <a:ext cx="3132137" cy="483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8075" y="1447800"/>
            <a:ext cx="3133725" cy="483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47DE-E542-4DBC-A404-15776090FA58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11810DF-26D3-4783-AB4D-4B911EF5A35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A cover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5488" y="2286000"/>
            <a:ext cx="7693025" cy="1643063"/>
          </a:xfrm>
        </p:spPr>
        <p:txBody>
          <a:bodyPr anchor="ctr" anchorCtr="1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9538" y="4500563"/>
            <a:ext cx="6384925" cy="1643062"/>
          </a:xfrm>
        </p:spPr>
        <p:txBody>
          <a:bodyPr/>
          <a:lstStyle>
            <a:lvl1pPr marL="0" indent="0" algn="ctr">
              <a:buFontTx/>
              <a:buNone/>
              <a:defRPr sz="1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8603-5BFC-4F19-8C3D-77FF2D961440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D0061D8-7CCE-44C5-94AE-EB473E43981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B9C5-3C0D-45F6-AA35-EEEC8BE2D3E8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6205E43-D888-4F1D-B553-74B3FF4F44E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447800"/>
            <a:ext cx="3132137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8075" y="1447800"/>
            <a:ext cx="3133725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913E-F532-40D7-8185-8985DAE0B18D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AB457F9-58A9-4886-BE7C-365570A8F82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764C-D7DE-4806-977D-89EBF85EE2E4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899617E-14AB-424B-A6DE-16A2DA439C4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E0EA-3978-4026-8EA9-1CC91934A5E9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4636E40-5B3B-4EC4-A9B3-475A537684B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1C71-DE3B-48BF-8368-47DF4DAC283D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ED671B9-E77E-42F7-981C-C1546DC9CD89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4250-1F16-4397-92BE-E52F6BDAD85E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A9CDBB6-077F-4DF2-B2B6-4F2E4B50E21E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DF8B-7696-4199-8A46-B059F9908BCB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E7217DC-C842-4EA7-884F-29DEFCCC3E9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43F5-DAF7-4170-9BDB-965F4D08F626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2657694-0D6C-4DF5-A1B3-B07248D39F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19CE-0DB1-407F-83CA-74755895A220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AB72E8D-5C44-47A8-A67B-859AC13122E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7000" y="357188"/>
            <a:ext cx="1614488" cy="5929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357188"/>
            <a:ext cx="4691062" cy="5929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ED90-95CB-413D-B958-EB8E257E61CC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187BB2-52A0-41DA-A945-E9B796439A69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07D5-E8E3-4D5E-9F34-FD4487C7181F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51C8-D7AD-4371-8A99-8F757F2B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B8A6-0706-4498-8FC0-B36C7FBD4561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718F-D679-4C18-AA8A-BDFD044A3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8A5C-BE15-4681-96F7-ADB211470244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8EFA-DFAD-4E59-968F-B840B7722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50B66-F947-41D3-9EDF-E512BDF52D30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D609-FE77-43A6-A854-8A2F455C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389B-671E-41D4-AE51-D8C22C516E5D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9CE9-9FC4-4461-A667-8583BEA08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DBDC0-0B7A-4E9B-8BD6-7CC3BE478C85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7AE6B06-C94F-41C6-A20A-02B3C378287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94C75-D503-4320-911D-690E03AF8EEB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F3EA-931F-41B3-A51D-BE592939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3309-11A5-430D-A571-78F4E960C3D9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BDFFB-8E52-4337-8B9C-CDA5B5F30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42B9-2682-4D23-A762-7D70193337C0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8444-410D-464C-9246-92CD070F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BB8E-E24F-4C8F-81A9-4A42EC40A62B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E3C1-6DDF-466D-AD35-2B3EF390B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1684-A403-40AE-A864-F120CECB97F6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818B-056A-4A6F-8A44-855EA55EF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EBA90-E137-4924-8B29-CBA642D4819E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3D545-C9FB-483D-95C9-EC49278BC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447800"/>
            <a:ext cx="3132137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8075" y="1447800"/>
            <a:ext cx="3133725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59CD1-57D2-4D31-9E07-E48E2BFEDE3E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8EDDD1-5D09-4F44-8C82-7114AEFDCF01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27D2E-BD32-4F92-9414-D7C1B7C3C7B7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64C8584-372E-4980-AEBD-30B5F2D3A99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3DD0-6E97-4554-9A80-C02359292A9F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EE4E7F8-20B9-4049-8F72-875E8B37633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C51C5-4E93-4F00-82AA-6ABC0739CD4E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8A8D978-44A9-47F0-AB09-641B0093D97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F450-3DF8-4530-B1F8-F3C5C3F74F8F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3BDCFCC-CDF2-4858-ACD0-0EC4C41991D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78EB-E5ED-44F4-AF66-31AEED0FAF8B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0988BB3-F3DD-498E-8FE5-C22D3AC66C1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nside 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57188"/>
            <a:ext cx="64579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447800"/>
            <a:ext cx="64182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57938"/>
            <a:ext cx="1905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fld id="{90CE75D5-CA80-4D71-8132-DEBC33FF5387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3025" y="6357938"/>
            <a:ext cx="3917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7938"/>
            <a:ext cx="1905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7925806-B699-4962-9F95-F96E5411189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1E1E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1E1E7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1E1E7D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1E1E7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IA Slide v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357188"/>
            <a:ext cx="64579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447800"/>
            <a:ext cx="64182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57938"/>
            <a:ext cx="1905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fld id="{14A3B331-7542-4975-B172-15191638296E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3025" y="6357938"/>
            <a:ext cx="3917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7938"/>
            <a:ext cx="1905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3FEE07F-D37C-4A36-A3D3-9F54ED37E76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1E1E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1E1E7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1E1E7D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1E1E7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1E1E7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lank 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24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1DB1AEA-1EA2-4447-A8A9-6A462FF01B43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54E5C49-84EB-43EC-B162-E536E707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video" Target="file:///C:\Users\boris.diskin.NIANET\My%20Files\PPT%20presentations\SciTech-2014\sampling+body_r=0.75_std.avi" TargetMode="Externa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video" Target="file:///C:\Users\boris.diskin.NIANET\My%20Files\PPT%20presentations\SciTech-2014\20101015-3_full.mp4" TargetMode="External"/><Relationship Id="rId16" Type="http://schemas.openxmlformats.org/officeDocument/2006/relationships/image" Target="../media/image13.jpeg"/><Relationship Id="rId1" Type="http://schemas.openxmlformats.org/officeDocument/2006/relationships/video" Target="file:///C:\Users\boris.diskin.NIANET\My%20Files\PPT%20presentations\SciTech-2014\adj_pressure_v5_peel_rev_sm.mp4" TargetMode="External"/><Relationship Id="rId6" Type="http://schemas.openxmlformats.org/officeDocument/2006/relationships/video" Target="file:///C:\Users\boris.diskin.NIANET\My%20Files\PPT%20presentations\SciTech-2014\splitterPlateShear.avi" TargetMode="External"/><Relationship Id="rId11" Type="http://schemas.openxmlformats.org/officeDocument/2006/relationships/image" Target="../media/image8.jpeg"/><Relationship Id="rId5" Type="http://schemas.openxmlformats.org/officeDocument/2006/relationships/video" Target="file:///C:\Users\boris.diskin.NIANET\My%20Files\PPT%20presentations\SciTech-2014\UDF2-cp-Rev-Step1.mp4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video" Target="file:///C:\Users\boris.diskin.NIANET\My%20Files\PPT%20presentations\SciTech-2014\morph3.avi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.weizmann.ac.il/April2013/WeizmannProjectHome.html" TargetMode="Externa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.weizmann.ac.il/April2013/WeizmannProjectHome.html" TargetMode="Externa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.weizmann.ac.il/April2013/WeizmannProjectHome.html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.weizmann.ac.il/April2013/WeizmannProjectHome.html" TargetMode="Externa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.weizmann.ac.il/April2013/WeizmannProjectHome.html" TargetMode="Externa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.weizmann.ac.il/April2013/WeizmannProjectHome.html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200400"/>
            <a:ext cx="8534400" cy="914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Evaluation of Multigrid Solutions for Turbulent Flows</a:t>
            </a:r>
            <a:endParaRPr lang="en-US" sz="2400" i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9538" y="4114800"/>
            <a:ext cx="6384925" cy="190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James L. Thomas, NASA </a:t>
            </a:r>
            <a:r>
              <a:rPr lang="en-US" sz="1600" dirty="0" err="1" smtClean="0">
                <a:solidFill>
                  <a:schemeClr val="bg1"/>
                </a:solidFill>
              </a:rPr>
              <a:t>LaRC</a:t>
            </a:r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Boris Diskin, and Hiroaki Nishikawa, NIA</a:t>
            </a:r>
          </a:p>
          <a:p>
            <a:pPr eaLnBrk="1" hangingPunct="1">
              <a:spcBef>
                <a:spcPct val="0"/>
              </a:spcBef>
            </a:pPr>
            <a:endParaRPr lang="en-US" sz="1600" b="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600" b="0" dirty="0" smtClean="0">
                <a:solidFill>
                  <a:schemeClr val="bg1"/>
                </a:solidFill>
              </a:rPr>
              <a:t>NIA CFD Seminar </a:t>
            </a:r>
          </a:p>
          <a:p>
            <a:pPr eaLnBrk="1" hangingPunct="1">
              <a:spcBef>
                <a:spcPct val="0"/>
              </a:spcBef>
            </a:pPr>
            <a:endParaRPr lang="en-US" sz="1600" b="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600" b="0" dirty="0" smtClean="0">
                <a:solidFill>
                  <a:schemeClr val="bg1"/>
                </a:solidFill>
              </a:rPr>
              <a:t>February 18,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96200" cy="889000"/>
          </a:xfrm>
          <a:ln/>
        </p:spPr>
        <p:txBody>
          <a:bodyPr rIns="132080"/>
          <a:lstStyle/>
          <a:p>
            <a:r>
              <a:rPr lang="en-US" sz="2400" dirty="0" smtClean="0"/>
              <a:t> </a:t>
            </a:r>
            <a:r>
              <a:rPr lang="en-US" sz="2800" dirty="0" smtClean="0"/>
              <a:t>Agglomeration Multigrid (</a:t>
            </a:r>
            <a:r>
              <a:rPr lang="en-US" sz="2800" dirty="0" err="1" smtClean="0"/>
              <a:t>AgMG</a:t>
            </a:r>
            <a:r>
              <a:rPr lang="en-US" sz="2800" dirty="0" smtClean="0"/>
              <a:t>) in FUN3D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5105400"/>
          </a:xfrm>
          <a:ln/>
        </p:spPr>
        <p:txBody>
          <a:bodyPr rIns="132080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Developed and applied unique idealized multigrid analysis tools suitable for unstructured grids (2004, 2005, 2010)</a:t>
            </a:r>
          </a:p>
          <a:p>
            <a:pPr marL="782638" lvl="1"/>
            <a:r>
              <a:rPr lang="en-US" sz="2000" dirty="0" smtClean="0">
                <a:sym typeface="Times New Roman Italic" charset="0"/>
              </a:rPr>
              <a:t>Idealized relaxation </a:t>
            </a:r>
            <a:r>
              <a:rPr lang="en-US" sz="2000" dirty="0" smtClean="0"/>
              <a:t>(tests coarse grid correction)</a:t>
            </a:r>
          </a:p>
          <a:p>
            <a:pPr marL="782638" lvl="1"/>
            <a:r>
              <a:rPr lang="en-US" sz="2000" dirty="0" smtClean="0">
                <a:sym typeface="Times New Roman Italic" charset="0"/>
              </a:rPr>
              <a:t>Idealized coarse grid</a:t>
            </a:r>
            <a:r>
              <a:rPr lang="en-US" sz="2000" dirty="0" smtClean="0"/>
              <a:t> (tests relaxation) </a:t>
            </a:r>
          </a:p>
          <a:p>
            <a:pPr marL="782638" lvl="1">
              <a:buNone/>
            </a:pPr>
            <a:endParaRPr lang="en-US" sz="20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Extended </a:t>
            </a:r>
            <a:r>
              <a:rPr lang="en-US" sz="2200" b="1" dirty="0">
                <a:solidFill>
                  <a:srgbClr val="FF0000"/>
                </a:solidFill>
              </a:rPr>
              <a:t>hierarchical </a:t>
            </a:r>
            <a:r>
              <a:rPr lang="en-US" sz="2200" b="1" dirty="0" smtClean="0">
                <a:solidFill>
                  <a:srgbClr val="FF0000"/>
                </a:solidFill>
              </a:rPr>
              <a:t>structured-grid multigrid (1999</a:t>
            </a:r>
            <a:r>
              <a:rPr lang="en-US" sz="2200" b="1" dirty="0">
                <a:solidFill>
                  <a:srgbClr val="FF0000"/>
                </a:solidFill>
              </a:rPr>
              <a:t>) to </a:t>
            </a:r>
            <a:r>
              <a:rPr lang="en-US" sz="2200" b="1" dirty="0" smtClean="0">
                <a:solidFill>
                  <a:srgbClr val="FF0000"/>
                </a:solidFill>
              </a:rPr>
              <a:t>unstructured-grid applications</a:t>
            </a:r>
            <a:endParaRPr lang="en-US" sz="2200" b="1" dirty="0">
              <a:solidFill>
                <a:srgbClr val="FF0000"/>
              </a:solidFill>
            </a:endParaRPr>
          </a:p>
          <a:p>
            <a:pPr marL="782638" lvl="1"/>
            <a:r>
              <a:rPr lang="en-US" sz="2000" dirty="0" smtClean="0"/>
              <a:t>Developed </a:t>
            </a:r>
            <a:r>
              <a:rPr lang="en-US" sz="2000" dirty="0" err="1" smtClean="0"/>
              <a:t>AgMG</a:t>
            </a:r>
            <a:r>
              <a:rPr lang="en-US" sz="2000" dirty="0" smtClean="0"/>
              <a:t> </a:t>
            </a:r>
            <a:r>
              <a:rPr lang="en-US" sz="2000" dirty="0"/>
              <a:t>method preserving features of geometry (2010)</a:t>
            </a:r>
          </a:p>
          <a:p>
            <a:pPr marL="782638" lvl="1"/>
            <a:r>
              <a:rPr lang="en-US" sz="2000" dirty="0"/>
              <a:t>Critically assessed </a:t>
            </a:r>
            <a:r>
              <a:rPr lang="en-US" sz="2000" dirty="0" smtClean="0"/>
              <a:t>and improved </a:t>
            </a:r>
            <a:r>
              <a:rPr lang="en-US" sz="2000" dirty="0" err="1" smtClean="0"/>
              <a:t>AgMG</a:t>
            </a:r>
            <a:r>
              <a:rPr lang="en-US" sz="2000" dirty="0" smtClean="0"/>
              <a:t> </a:t>
            </a:r>
            <a:r>
              <a:rPr lang="en-US" sz="2000" dirty="0"/>
              <a:t>for diffusion (</a:t>
            </a:r>
            <a:r>
              <a:rPr lang="en-US" sz="2000" dirty="0" smtClean="0"/>
              <a:t>2010)</a:t>
            </a:r>
            <a:endParaRPr lang="en-US" sz="2000" dirty="0"/>
          </a:p>
          <a:p>
            <a:pPr marL="782638" lvl="1"/>
            <a:r>
              <a:rPr lang="en-US" sz="2000" dirty="0"/>
              <a:t>Applied </a:t>
            </a:r>
            <a:r>
              <a:rPr lang="en-US" sz="2000" dirty="0" err="1" smtClean="0"/>
              <a:t>AgMG</a:t>
            </a:r>
            <a:r>
              <a:rPr lang="en-US" sz="2000" dirty="0" smtClean="0"/>
              <a:t> to </a:t>
            </a:r>
            <a:r>
              <a:rPr lang="en-US" sz="2000" dirty="0"/>
              <a:t>complex inviscid/laminar/turbulent flows (</a:t>
            </a:r>
            <a:r>
              <a:rPr lang="en-US" sz="2000" dirty="0" smtClean="0"/>
              <a:t>2010)</a:t>
            </a:r>
          </a:p>
          <a:p>
            <a:pPr marL="782638" lvl="1"/>
            <a:r>
              <a:rPr lang="en-US" sz="2000" dirty="0" smtClean="0"/>
              <a:t>Extended </a:t>
            </a:r>
            <a:r>
              <a:rPr lang="en-US" sz="2000" dirty="0" err="1" smtClean="0"/>
              <a:t>AgMG</a:t>
            </a:r>
            <a:r>
              <a:rPr lang="en-US" sz="2000" dirty="0" smtClean="0"/>
              <a:t> for parallel computations (2011) </a:t>
            </a:r>
          </a:p>
          <a:p>
            <a:pPr marL="782638" lvl="1"/>
            <a:r>
              <a:rPr lang="en-US" sz="2000" dirty="0" smtClean="0"/>
              <a:t>Improved robustness and efficiency of relaxation (2013) </a:t>
            </a:r>
          </a:p>
          <a:p>
            <a:pPr marL="782638" lvl="1">
              <a:buNone/>
            </a:pPr>
            <a:endParaRPr lang="en-US" sz="2000" dirty="0" smtClean="0"/>
          </a:p>
          <a:p>
            <a:pPr marL="382588"/>
            <a:endParaRPr lang="en-US" sz="2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TauBench</a:t>
            </a:r>
            <a:r>
              <a:rPr lang="en-US" sz="2800" dirty="0" smtClean="0"/>
              <a:t>: Evaluating Time to Solution</a:t>
            </a:r>
            <a:endParaRPr lang="en-US" sz="2800" dirty="0"/>
          </a:p>
        </p:txBody>
      </p:sp>
      <p:pic>
        <p:nvPicPr>
          <p:cNvPr id="3" name="Picture 2" descr="taubench.png"/>
          <p:cNvPicPr>
            <a:picLocks noChangeAspect="1"/>
          </p:cNvPicPr>
          <p:nvPr/>
        </p:nvPicPr>
        <p:blipFill>
          <a:blip r:embed="rId2" cstate="print"/>
          <a:srcRect l="4821" t="4285" r="6428"/>
          <a:stretch>
            <a:fillRect/>
          </a:stretch>
        </p:blipFill>
        <p:spPr>
          <a:xfrm>
            <a:off x="4017786" y="2392295"/>
            <a:ext cx="5050014" cy="4084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295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TauBench</a:t>
            </a:r>
            <a:r>
              <a:rPr lang="en-US" dirty="0" smtClean="0"/>
              <a:t> is a light-weight C code developed at DLR; </a:t>
            </a:r>
          </a:p>
          <a:p>
            <a:r>
              <a:rPr lang="en-US" dirty="0" smtClean="0"/>
              <a:t>runs on a cluster of parallel machines via MPI;</a:t>
            </a:r>
          </a:p>
          <a:p>
            <a:r>
              <a:rPr lang="en-US" dirty="0" smtClean="0"/>
              <a:t>provides a non-dimensional time (work unit) that is comparable on different machines and can be used as a basis for code run time comparisons.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variation of </a:t>
            </a:r>
            <a:r>
              <a:rPr lang="en-US" dirty="0" err="1" smtClean="0"/>
              <a:t>TauBench</a:t>
            </a:r>
            <a:r>
              <a:rPr lang="en-US" dirty="0" smtClean="0"/>
              <a:t> execution time on 192 processors in 10 independent runs.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459657">
            <a:off x="3038963" y="3763285"/>
            <a:ext cx="2910127" cy="139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191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than 16% variation for low-density partitions </a:t>
            </a:r>
          </a:p>
          <a:p>
            <a:r>
              <a:rPr lang="en-US" dirty="0" smtClean="0"/>
              <a:t>(~5K points per processor)</a:t>
            </a:r>
          </a:p>
          <a:p>
            <a:endParaRPr lang="en-US" dirty="0" smtClean="0"/>
          </a:p>
          <a:p>
            <a:r>
              <a:rPr lang="en-US" dirty="0" smtClean="0"/>
              <a:t>Less than 4% variation for high-density partitions</a:t>
            </a:r>
          </a:p>
          <a:p>
            <a:r>
              <a:rPr lang="en-US" dirty="0" smtClean="0"/>
              <a:t>(~500K points per processor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2133600"/>
          </a:xfrm>
        </p:spPr>
        <p:txBody>
          <a:bodyPr/>
          <a:lstStyle/>
          <a:p>
            <a:r>
              <a:rPr lang="en-US" dirty="0" smtClean="0"/>
              <a:t>Additional Goal: </a:t>
            </a:r>
            <a:br>
              <a:rPr lang="en-US" dirty="0" smtClean="0"/>
            </a:br>
            <a:r>
              <a:rPr lang="en-US" dirty="0" smtClean="0"/>
              <a:t>Reevaluate Turbulent Solutions on Tetrahedral Grids with 2</a:t>
            </a:r>
            <a:r>
              <a:rPr lang="en-US" baseline="30000" dirty="0" smtClean="0"/>
              <a:t>nd</a:t>
            </a:r>
            <a:r>
              <a:rPr lang="en-US" dirty="0" smtClean="0"/>
              <a:t> Order Convective Terms in Turbulence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0988"/>
            <a:ext cx="7162800" cy="785812"/>
          </a:xfrm>
        </p:spPr>
        <p:txBody>
          <a:bodyPr/>
          <a:lstStyle/>
          <a:p>
            <a:r>
              <a:rPr lang="en-US" sz="2400" dirty="0" smtClean="0"/>
              <a:t>Current Standards for Practical Turbulent Solutions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" y="2133600"/>
            <a:ext cx="8839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Benefits of prismatic grids in boundary layers:</a:t>
            </a:r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provide a line structure for boundary layers</a:t>
            </a:r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anecdotal/empirical evidence that accuracy of turbulent solutions on tetrahedral grids lags behind accuracy on grids with prismatic cells within boundary layers for comparable number of degrees of freedom 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Previous experience with 2nd order turbulence convection:</a:t>
            </a:r>
            <a:endParaRPr lang="en-US" sz="2400" b="1" dirty="0" smtClean="0"/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does not strongly benefit turbulent solutions on grids with prismatic elements in boundary layers</a:t>
            </a:r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significantly more difficult to converge, was not used on tetrahedral grids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153400" cy="707886"/>
          </a:xfrm>
          <a:prstGeom prst="rect">
            <a:avLst/>
          </a:prstGeom>
          <a:solidFill>
            <a:srgbClr val="FFDF79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standards: mixed-element grids with prismatic cells in boundary layers and 1st-order convective terms in turbulence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715000"/>
            <a:ext cx="7543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Would solutions on tetrahedral grids with lines in boundary layers improve with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 turbulence convection?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180262" cy="785812"/>
          </a:xfrm>
        </p:spPr>
        <p:txBody>
          <a:bodyPr/>
          <a:lstStyle/>
          <a:p>
            <a:r>
              <a:rPr lang="en-US" sz="2800" dirty="0" smtClean="0"/>
              <a:t>Why Do We Care About Tetrahedral Grids?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8305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sz="2400" b="1" dirty="0" smtClean="0">
                <a:solidFill>
                  <a:srgbClr val="FF0000"/>
                </a:solidFill>
              </a:rPr>
              <a:t>Potential benefits of tetrahedral grids: </a:t>
            </a:r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more edge-connected neighbors can improve accuracy and stability</a:t>
            </a:r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smaller operation count per </a:t>
            </a:r>
            <a:r>
              <a:rPr lang="en-US" sz="2000" dirty="0" err="1" smtClean="0"/>
              <a:t>dof</a:t>
            </a:r>
            <a:r>
              <a:rPr lang="en-US" sz="2000" dirty="0" smtClean="0"/>
              <a:t> in computing residuals and Jacobians</a:t>
            </a:r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naturally edge-based, may allow elimination of the element loop </a:t>
            </a:r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more flexibility for anisotropic grid adaptation</a:t>
            </a:r>
          </a:p>
          <a:p>
            <a:pPr marL="282575" lvl="1" indent="-282575">
              <a:buFont typeface="Arial" pitchFamily="34" charset="0"/>
              <a:buChar char="•"/>
            </a:pPr>
            <a:endParaRPr lang="en-US" sz="2200" dirty="0" smtClean="0"/>
          </a:p>
          <a:p>
            <a:pPr marL="282575" lvl="1" indent="-282575"/>
            <a:r>
              <a:rPr lang="en-US" sz="2200" dirty="0" smtClean="0">
                <a:solidFill>
                  <a:srgbClr val="FF0000"/>
                </a:solidFill>
              </a:rPr>
              <a:t>Warning: </a:t>
            </a:r>
            <a:r>
              <a:rPr lang="en-US" sz="2000" dirty="0" smtClean="0"/>
              <a:t>Convergence of current </a:t>
            </a:r>
            <a:r>
              <a:rPr lang="en-US" sz="2000" dirty="0" err="1" smtClean="0"/>
              <a:t>AgMG</a:t>
            </a:r>
            <a:r>
              <a:rPr lang="en-US" sz="2000" dirty="0" smtClean="0"/>
              <a:t> methods with line agglomeration deteriorates on anisotropic tetrahedral grids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New recent developments:</a:t>
            </a:r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a version of the SA model with provisions for negative turbulence</a:t>
            </a:r>
          </a:p>
          <a:p>
            <a:pPr marL="282575" lvl="1" indent="-282575">
              <a:buFont typeface="Arial" pitchFamily="34" charset="0"/>
              <a:buChar char="•"/>
            </a:pPr>
            <a:r>
              <a:rPr lang="en-US" sz="2000" dirty="0" smtClean="0"/>
              <a:t>strong adaptive solvers converging higher-order discretizations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257800"/>
            <a:ext cx="8382000" cy="1200329"/>
          </a:xfrm>
          <a:prstGeom prst="rect">
            <a:avLst/>
          </a:prstGeom>
          <a:solidFill>
            <a:srgbClr val="FFDF79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effects of tetrahedral grids in boundary layers and 2nd-order convective terms in the SA turbulence model equation are reevaluated for 2D turbulent flows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Flat Plate from TMR website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3440" y="1696276"/>
          <a:ext cx="7757160" cy="404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194560"/>
                <a:gridCol w="2133600"/>
                <a:gridCol w="2057400"/>
              </a:tblGrid>
              <a:tr h="8311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Solver</a:t>
                      </a:r>
                    </a:p>
                    <a:p>
                      <a:pPr algn="ctr"/>
                      <a:r>
                        <a:rPr lang="en-US" sz="2000" dirty="0" smtClean="0"/>
                        <a:t>grid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Turbulence Convection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 (sec)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Speed up over SG</a:t>
                      </a:r>
                      <a:endParaRPr lang="en-US" sz="2400" dirty="0"/>
                    </a:p>
                  </a:txBody>
                  <a:tcPr/>
                </a:tc>
              </a:tr>
              <a:tr h="520570">
                <a:tc rowSpan="2"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AgMG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Quads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1-st order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365 sec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&gt; x30</a:t>
                      </a:r>
                      <a:endParaRPr lang="en-US" sz="2000" dirty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2-nd</a:t>
                      </a:r>
                      <a:r>
                        <a:rPr lang="en-US" sz="2000" dirty="0" smtClean="0"/>
                        <a:t> order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450 sec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x25</a:t>
                      </a:r>
                      <a:endParaRPr lang="en-US" sz="2000" dirty="0"/>
                    </a:p>
                  </a:txBody>
                  <a:tcPr/>
                </a:tc>
              </a:tr>
              <a:tr h="533400"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 err="1" smtClean="0"/>
                        <a:t>PrMG</a:t>
                      </a: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Quads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1-st order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344 sec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x34</a:t>
                      </a:r>
                      <a:endParaRPr lang="en-US" sz="2000" dirty="0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2-nd</a:t>
                      </a:r>
                      <a:r>
                        <a:rPr lang="en-US" sz="2000" dirty="0" smtClean="0"/>
                        <a:t>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331 sec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x36</a:t>
                      </a:r>
                      <a:endParaRPr lang="en-US" sz="2000" dirty="0"/>
                    </a:p>
                  </a:txBody>
                  <a:tcPr/>
                </a:tc>
              </a:tr>
              <a:tr h="609600"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 err="1" smtClean="0"/>
                        <a:t>PrMG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Tets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1-st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307 sec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x40</a:t>
                      </a:r>
                      <a:endParaRPr lang="en-US" sz="2000" dirty="0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2-nd</a:t>
                      </a:r>
                      <a:r>
                        <a:rPr lang="en-US" sz="2000" dirty="0" smtClean="0"/>
                        <a:t>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451 sec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&gt; x25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12954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2561 x 769 grid, 16 processors, tolerance 1E-9, </a:t>
            </a:r>
            <a:r>
              <a:rPr lang="en-US" dirty="0" err="1" smtClean="0"/>
              <a:t>TauBench</a:t>
            </a:r>
            <a:r>
              <a:rPr lang="en-US" dirty="0" smtClean="0"/>
              <a:t> WU ~ 4 sec.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Flat Plate from TMR website (cont.)</a:t>
            </a:r>
            <a:endParaRPr lang="en-US" sz="2800" dirty="0"/>
          </a:p>
        </p:txBody>
      </p:sp>
      <p:pic>
        <p:nvPicPr>
          <p:cNvPr id="3" name="Picture 2" descr="ffp_drag_refine.png"/>
          <p:cNvPicPr>
            <a:picLocks noChangeAspect="1"/>
          </p:cNvPicPr>
          <p:nvPr/>
        </p:nvPicPr>
        <p:blipFill>
          <a:blip r:embed="rId2" cstate="print"/>
          <a:srcRect t="8090" r="9600"/>
          <a:stretch>
            <a:fillRect/>
          </a:stretch>
        </p:blipFill>
        <p:spPr>
          <a:xfrm>
            <a:off x="1676398" y="1371600"/>
            <a:ext cx="5682996" cy="5142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8588"/>
            <a:ext cx="7696200" cy="785812"/>
          </a:xfrm>
        </p:spPr>
        <p:txBody>
          <a:bodyPr/>
          <a:lstStyle/>
          <a:p>
            <a:r>
              <a:rPr lang="en-US" sz="2800" dirty="0" smtClean="0"/>
              <a:t>NACA-0012 from TMR website. 16 processors, 1793 x 513 grid, </a:t>
            </a:r>
            <a:r>
              <a:rPr lang="en-US" sz="2800" dirty="0" err="1" smtClean="0"/>
              <a:t>tol</a:t>
            </a:r>
            <a:r>
              <a:rPr lang="en-US" sz="2800" dirty="0" smtClean="0"/>
              <a:t> = 1e-9, TB WU ~ 2 sec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614798"/>
          <a:ext cx="8610600" cy="440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909"/>
                <a:gridCol w="1177146"/>
                <a:gridCol w="975745"/>
                <a:gridCol w="1600200"/>
                <a:gridCol w="1524000"/>
                <a:gridCol w="1371600"/>
              </a:tblGrid>
              <a:tr h="4155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Solver</a:t>
                      </a:r>
                    </a:p>
                    <a:p>
                      <a:pPr algn="ctr"/>
                      <a:r>
                        <a:rPr lang="en-US" sz="2000" dirty="0" smtClean="0"/>
                        <a:t>grid</a:t>
                      </a:r>
                      <a:endParaRPr 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Order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 degree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 degree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5577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Time (sec)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Speed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up over SG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Time (sec)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Speed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up over SG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</a:tr>
              <a:tr h="483583">
                <a:tc rowSpan="2"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AgMG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Quads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2102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x7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&gt; x2.7</a:t>
                      </a:r>
                      <a:endParaRPr lang="en-US" sz="2000" dirty="0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2359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1198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x2</a:t>
                      </a:r>
                      <a:endParaRPr lang="en-US" sz="2000" dirty="0"/>
                    </a:p>
                  </a:txBody>
                  <a:tcPr/>
                </a:tc>
              </a:tr>
              <a:tr h="533400"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 err="1" smtClean="0"/>
                        <a:t>PrMG</a:t>
                      </a: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Quads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434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x5.4</a:t>
                      </a:r>
                      <a:endParaRPr lang="en-US" sz="2000" dirty="0"/>
                    </a:p>
                  </a:txBody>
                  <a:tcPr/>
                </a:tc>
              </a:tr>
              <a:tr h="51848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2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1366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x5.1</a:t>
                      </a:r>
                      <a:endParaRPr lang="en-US" sz="2000" dirty="0"/>
                    </a:p>
                  </a:txBody>
                  <a:tcPr/>
                </a:tc>
              </a:tr>
              <a:tr h="518481"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 err="1" smtClean="0"/>
                        <a:t>PrMG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Tets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988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x2</a:t>
                      </a:r>
                      <a:endParaRPr lang="en-US" sz="2000" dirty="0"/>
                    </a:p>
                  </a:txBody>
                  <a:tcPr/>
                </a:tc>
              </a:tr>
              <a:tr h="6464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2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&gt; x5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Converged</a:t>
                      </a:r>
                      <a:r>
                        <a:rPr lang="en-US" sz="2000" baseline="0" dirty="0" smtClean="0"/>
                        <a:t> to 1e-8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NACA-0012 from TMR website (cont.)</a:t>
            </a:r>
            <a:endParaRPr lang="en-US" sz="2800" dirty="0"/>
          </a:p>
        </p:txBody>
      </p:sp>
      <p:pic>
        <p:nvPicPr>
          <p:cNvPr id="4" name="Picture 3" descr="naca0012_a00_drag_refine.jpg"/>
          <p:cNvPicPr>
            <a:picLocks noChangeAspect="1"/>
          </p:cNvPicPr>
          <p:nvPr/>
        </p:nvPicPr>
        <p:blipFill>
          <a:blip r:embed="rId2" cstate="print"/>
          <a:srcRect l="1714" t="4571" r="5143"/>
          <a:stretch>
            <a:fillRect/>
          </a:stretch>
        </p:blipFill>
        <p:spPr>
          <a:xfrm>
            <a:off x="152399" y="2743199"/>
            <a:ext cx="4372058" cy="3359521"/>
          </a:xfrm>
          <a:prstGeom prst="rect">
            <a:avLst/>
          </a:prstGeom>
        </p:spPr>
      </p:pic>
      <p:pic>
        <p:nvPicPr>
          <p:cNvPr id="6" name="Picture 5" descr="naca0012_a10_drag_refine.jpg"/>
          <p:cNvPicPr>
            <a:picLocks noChangeAspect="1"/>
          </p:cNvPicPr>
          <p:nvPr/>
        </p:nvPicPr>
        <p:blipFill>
          <a:blip r:embed="rId3" cstate="print"/>
          <a:srcRect l="1714" t="4571" r="5143"/>
          <a:stretch>
            <a:fillRect/>
          </a:stretch>
        </p:blipFill>
        <p:spPr>
          <a:xfrm>
            <a:off x="4571999" y="2743198"/>
            <a:ext cx="4372058" cy="3359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297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degrees angle of attack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297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 angle of attack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1676400" y="3276600"/>
            <a:ext cx="1847088" cy="1500810"/>
          </a:xfrm>
          <a:prstGeom prst="rect">
            <a:avLst/>
          </a:prstGeom>
          <a:solidFill>
            <a:srgbClr val="3D5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02130" y="3276600"/>
            <a:ext cx="1289304" cy="1225296"/>
          </a:xfrm>
          <a:prstGeom prst="rect">
            <a:avLst/>
          </a:prstGeom>
          <a:solidFill>
            <a:srgbClr val="3D5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964307" y="3413760"/>
            <a:ext cx="2167128" cy="1591056"/>
          </a:xfrm>
          <a:prstGeom prst="rect">
            <a:avLst/>
          </a:prstGeom>
          <a:solidFill>
            <a:srgbClr val="3D5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13320" y="2650517"/>
            <a:ext cx="1554480" cy="1464283"/>
          </a:xfrm>
          <a:prstGeom prst="rect">
            <a:avLst/>
          </a:prstGeom>
          <a:solidFill>
            <a:srgbClr val="3D5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116545" y="1231392"/>
            <a:ext cx="2743200" cy="1207008"/>
          </a:xfrm>
          <a:prstGeom prst="rect">
            <a:avLst/>
          </a:prstGeom>
          <a:solidFill>
            <a:srgbClr val="3D5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864096" y="4343400"/>
            <a:ext cx="1975104" cy="1755648"/>
          </a:xfrm>
          <a:prstGeom prst="rect">
            <a:avLst/>
          </a:prstGeom>
          <a:solidFill>
            <a:srgbClr val="3D5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34" name="adj_pressure_v5_peel_rev_sm.mp4">
            <a:hlinkClick r:id="" action="ppaction://media"/>
          </p:cNvPr>
          <p:cNvPicPr/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752600" y="3352800"/>
            <a:ext cx="1723318" cy="1378654"/>
          </a:xfrm>
          <a:prstGeom prst="rect">
            <a:avLst/>
          </a:prstGeom>
          <a:ln>
            <a:noFill/>
          </a:ln>
        </p:spPr>
      </p:pic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2630095" y="4800600"/>
            <a:ext cx="1179905" cy="40011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Time Dependent</a:t>
            </a:r>
          </a:p>
          <a:p>
            <a:pPr algn="ctr" eaLnBrk="1" hangingPunct="1"/>
            <a:r>
              <a:rPr lang="en-US" sz="1000" b="1" dirty="0" err="1" smtClean="0">
                <a:solidFill>
                  <a:srgbClr val="000000"/>
                </a:solidFill>
              </a:rPr>
              <a:t>Adjoint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32" name="20101015-3_full.mp4">
            <a:hlinkClick r:id="" action="ppaction://media"/>
          </p:cNvPr>
          <p:cNvPicPr/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026568" y="3481350"/>
            <a:ext cx="2042607" cy="1456410"/>
          </a:xfrm>
          <a:prstGeom prst="rect">
            <a:avLst/>
          </a:prstGeom>
        </p:spPr>
      </p:pic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6222109" y="3851850"/>
            <a:ext cx="712091" cy="40011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Airframe</a:t>
            </a:r>
          </a:p>
          <a:p>
            <a:pPr algn="ctr" eaLnBrk="1" hangingPunct="1"/>
            <a:r>
              <a:rPr lang="en-US" sz="1000" b="1" dirty="0" smtClean="0">
                <a:solidFill>
                  <a:srgbClr val="000000"/>
                </a:solidFill>
              </a:rPr>
              <a:t>Noise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322526"/>
            <a:ext cx="6323012" cy="820474"/>
          </a:xfrm>
        </p:spPr>
        <p:txBody>
          <a:bodyPr/>
          <a:lstStyle/>
          <a:p>
            <a:r>
              <a:rPr lang="en-US" sz="2800" dirty="0" smtClean="0"/>
              <a:t>FUN3D</a:t>
            </a:r>
            <a:br>
              <a:rPr lang="en-US" sz="2800" dirty="0" smtClean="0"/>
            </a:br>
            <a:r>
              <a:rPr lang="en-US" sz="2800" b="1" i="1" dirty="0" smtClean="0">
                <a:latin typeface="Courier"/>
                <a:cs typeface="Courier"/>
              </a:rPr>
              <a:t>http://fun3d.larc.nasa.gov</a:t>
            </a:r>
            <a:endParaRPr lang="en-US" sz="2800" b="1" i="1" dirty="0">
              <a:latin typeface="Courier"/>
              <a:cs typeface="Courier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6583363" y="3403600"/>
            <a:ext cx="808037" cy="254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Rotorcraft</a:t>
            </a:r>
          </a:p>
        </p:txBody>
      </p:sp>
      <p:pic>
        <p:nvPicPr>
          <p:cNvPr id="16" name="Picture 42" descr="chinoo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2427" y="1271587"/>
            <a:ext cx="261143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5" descr="AHS_Forum_Poster_LaRC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79" t="23415" r="6718" b="17171"/>
          <a:stretch>
            <a:fillRect/>
          </a:stretch>
        </p:blipFill>
        <p:spPr bwMode="auto">
          <a:xfrm>
            <a:off x="5643563" y="2590800"/>
            <a:ext cx="18240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207916" y="5105400"/>
            <a:ext cx="1810512" cy="1463040"/>
            <a:chOff x="1971606" y="5090160"/>
            <a:chExt cx="1810512" cy="146304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971606" y="5090160"/>
              <a:ext cx="1810512" cy="1463040"/>
            </a:xfrm>
            <a:prstGeom prst="rect">
              <a:avLst/>
            </a:prstGeom>
            <a:solidFill>
              <a:srgbClr val="3D5DB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19" name="Picture 46" descr="10"/>
            <p:cNvPicPr>
              <a:picLocks noChangeAspect="1" noChangeArrowheads="1"/>
            </p:cNvPicPr>
            <p:nvPr/>
          </p:nvPicPr>
          <p:blipFill>
            <a:blip r:embed="rId12" cstate="print"/>
            <a:srcRect t="13503"/>
            <a:stretch>
              <a:fillRect/>
            </a:stretch>
          </p:blipFill>
          <p:spPr bwMode="auto">
            <a:xfrm>
              <a:off x="2044229" y="5166360"/>
              <a:ext cx="1665266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1992290" y="5166360"/>
              <a:ext cx="949325" cy="4064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Low-Speed</a:t>
              </a:r>
            </a:p>
            <a:p>
              <a:pPr algn="ctr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Flows</a:t>
              </a:r>
            </a:p>
          </p:txBody>
        </p:sp>
      </p:grpSp>
      <p:pic>
        <p:nvPicPr>
          <p:cNvPr id="21" name="Picture 23" descr="/Users/jones/Documents/Supercomputing 2011/sampling+body_r=0.75_std.avi">
            <a:hlinkClick r:id="" action="ppaction://media"/>
          </p:cNvPr>
          <p:cNvPicPr/>
          <p:nvPr>
            <a:videoFile r:link="rId3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66025" y="2690813"/>
            <a:ext cx="142557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4" descr="/Users/jones/Documents/Supercomputing 2011/morph3.avi">
            <a:hlinkClick r:id="" action="ppaction://media"/>
          </p:cNvPr>
          <p:cNvPicPr/>
          <p:nvPr>
            <a:videoFile r:link="rId4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82" y="3352800"/>
            <a:ext cx="114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33400" y="4495800"/>
            <a:ext cx="773113" cy="406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Morphing</a:t>
            </a:r>
          </a:p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Vehicles</a:t>
            </a: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6185691" y="6233160"/>
            <a:ext cx="1281909" cy="246221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Hybrid RANS-LES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0" name="UDF2-cp-Rev-Step1.mp4">
            <a:hlinkClick r:id="" action="ppaction://media"/>
          </p:cNvPr>
          <p:cNvPicPr/>
          <p:nvPr>
            <a:videoFile r:link="rId5"/>
          </p:nvPr>
        </p:nvPicPr>
        <p:blipFill>
          <a:blip r:embed="rId15" cstate="print"/>
          <a:stretch>
            <a:fillRect/>
          </a:stretch>
        </p:blipFill>
        <p:spPr>
          <a:xfrm>
            <a:off x="6934200" y="4419600"/>
            <a:ext cx="1842736" cy="1618488"/>
          </a:xfrm>
          <a:prstGeom prst="rect">
            <a:avLst/>
          </a:prstGeom>
        </p:spPr>
      </p:pic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096000" y="5162490"/>
            <a:ext cx="719230" cy="40011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Dynamic</a:t>
            </a:r>
          </a:p>
          <a:p>
            <a:pPr algn="ctr" eaLnBrk="1" hangingPunct="1"/>
            <a:r>
              <a:rPr lang="en-US" sz="1000" b="1" dirty="0" smtClean="0">
                <a:solidFill>
                  <a:srgbClr val="000000"/>
                </a:solidFill>
              </a:rPr>
              <a:t>Overset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76200" y="1295400"/>
            <a:ext cx="5942013" cy="201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ts val="300"/>
              </a:spcAft>
              <a:buClr>
                <a:srgbClr val="000000"/>
              </a:buClr>
              <a:buFont typeface="AGaramond RegularSC" pitchFamily="1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Established as a research code in late 1980’s; now supports numerous internal and external efforts across the speed range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300"/>
              </a:spcAft>
              <a:buClr>
                <a:srgbClr val="000000"/>
              </a:buClr>
              <a:buFont typeface="AGaramond RegularSC" pitchFamily="1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Solves 2D/3D steady and unsteady Euler and RANS equations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node-based mixed element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meshes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for compressible and incompressible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flows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300"/>
              </a:spcAft>
              <a:buClr>
                <a:srgbClr val="000000"/>
              </a:buClr>
              <a:buFont typeface="AGaramond RegularSC" pitchFamily="1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Highly scalable execution (80,000 cores on Titan OLCF)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300"/>
              </a:spcAft>
              <a:buClr>
                <a:srgbClr val="000000"/>
              </a:buClr>
              <a:buFont typeface="AGaramond RegularSC" pitchFamily="1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General dynamic mesh capability: any combination of rigid /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overset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/ morphing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meshes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, including 6-DOF effects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300"/>
              </a:spcAft>
              <a:buClr>
                <a:srgbClr val="000000"/>
              </a:buClr>
              <a:buFont typeface="AGaramond RegularSC" pitchFamily="1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Aeroelastic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modeling using mode shapes, full FEM, CC, etc.</a:t>
            </a:r>
          </a:p>
          <a:p>
            <a:pPr marL="342900" indent="-342900" eaLnBrk="1" hangingPunct="1">
              <a:lnSpc>
                <a:spcPct val="80000"/>
              </a:lnSpc>
              <a:spcAft>
                <a:spcPts val="300"/>
              </a:spcAft>
              <a:buClr>
                <a:srgbClr val="000000"/>
              </a:buClr>
              <a:buFont typeface="AGaramond RegularSC" pitchFamily="1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Constrained / multipoint adjoint-based design and mesh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adaptation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55986" y="5181600"/>
            <a:ext cx="1425414" cy="1243705"/>
            <a:chOff x="128745" y="5065655"/>
            <a:chExt cx="1425414" cy="1243705"/>
          </a:xfrm>
        </p:grpSpPr>
        <p:grpSp>
          <p:nvGrpSpPr>
            <p:cNvPr id="8" name="Group 48"/>
            <p:cNvGrpSpPr/>
            <p:nvPr/>
          </p:nvGrpSpPr>
          <p:grpSpPr>
            <a:xfrm>
              <a:off x="128745" y="5065655"/>
              <a:ext cx="1425414" cy="1091305"/>
              <a:chOff x="128745" y="5409255"/>
              <a:chExt cx="1425414" cy="1091305"/>
            </a:xfrm>
          </p:grpSpPr>
          <p:pic>
            <p:nvPicPr>
              <p:cNvPr id="6" name="Picture 31" descr="sonic_surfaces_view3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4989" t="18732" r="26230" b="28098"/>
              <a:stretch>
                <a:fillRect/>
              </a:stretch>
            </p:blipFill>
            <p:spPr bwMode="auto">
              <a:xfrm>
                <a:off x="128745" y="5409255"/>
                <a:ext cx="1403350" cy="1014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Moon 29"/>
              <p:cNvSpPr/>
              <p:nvPr/>
            </p:nvSpPr>
            <p:spPr bwMode="auto">
              <a:xfrm rot="12943279">
                <a:off x="1332136" y="6234144"/>
                <a:ext cx="222023" cy="266416"/>
              </a:xfrm>
              <a:prstGeom prst="moon">
                <a:avLst>
                  <a:gd name="adj" fmla="val 63395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27000">
                  <a:schemeClr val="bg1">
                    <a:alpha val="93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pitchFamily="-108" charset="0"/>
                    <a:ea typeface="ＭＳ Ｐゴシック" pitchFamily="-108" charset="-128"/>
                    <a:cs typeface="ＭＳ Ｐゴシック" pitchFamily="-108" charset="-128"/>
                  </a:rPr>
                  <a:t> 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152400" y="6055360"/>
              <a:ext cx="1312862" cy="2540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Propulsion Effects</a:t>
              </a:r>
            </a:p>
          </p:txBody>
        </p:sp>
      </p:grpSp>
      <p:sp>
        <p:nvSpPr>
          <p:cNvPr id="48" name="Moon 47"/>
          <p:cNvSpPr/>
          <p:nvPr/>
        </p:nvSpPr>
        <p:spPr bwMode="auto">
          <a:xfrm rot="12943279">
            <a:off x="5723688" y="5970232"/>
            <a:ext cx="234306" cy="282009"/>
          </a:xfrm>
          <a:prstGeom prst="moon">
            <a:avLst>
              <a:gd name="adj" fmla="val 6339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>
                <a:alpha val="93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4" name="splitterPlateShear.avi">
            <a:hlinkClick r:id="" action="ppaction://media"/>
          </p:cNvPr>
          <p:cNvPicPr>
            <a:picLocks noRot="1" noChangeAspect="1"/>
          </p:cNvPicPr>
          <p:nvPr>
            <a:videoFile r:link="rId6"/>
          </p:nvPr>
        </p:nvPicPr>
        <p:blipFill>
          <a:blip r:embed="rId17" cstate="print"/>
          <a:srcRect/>
          <a:stretch>
            <a:fillRect/>
          </a:stretch>
        </p:blipFill>
        <p:spPr>
          <a:xfrm>
            <a:off x="4114800" y="5105400"/>
            <a:ext cx="1849148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00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repeatCount="indefinit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7188"/>
            <a:ext cx="7104062" cy="785812"/>
          </a:xfrm>
        </p:spPr>
        <p:txBody>
          <a:bodyPr/>
          <a:lstStyle/>
          <a:p>
            <a:r>
              <a:rPr lang="en-US" sz="2800" dirty="0" smtClean="0"/>
              <a:t>3D Hemisphere Cylinder from TMR website</a:t>
            </a:r>
            <a:endParaRPr lang="en-US" sz="2800" dirty="0"/>
          </a:p>
        </p:txBody>
      </p:sp>
      <p:pic>
        <p:nvPicPr>
          <p:cNvPr id="3" name="Picture 2" descr="hc_grid4_3d.png"/>
          <p:cNvPicPr>
            <a:picLocks noChangeAspect="1"/>
          </p:cNvPicPr>
          <p:nvPr/>
        </p:nvPicPr>
        <p:blipFill>
          <a:blip r:embed="rId2" cstate="print"/>
          <a:srcRect l="20000" t="12584" r="22400" b="10787"/>
          <a:stretch>
            <a:fillRect/>
          </a:stretch>
        </p:blipFill>
        <p:spPr>
          <a:xfrm>
            <a:off x="152400" y="2426981"/>
            <a:ext cx="3291840" cy="3897619"/>
          </a:xfrm>
          <a:prstGeom prst="rect">
            <a:avLst/>
          </a:prstGeom>
        </p:spPr>
      </p:pic>
      <p:pic>
        <p:nvPicPr>
          <p:cNvPr id="4" name="Picture 3" descr="hc_pr_3.jpg"/>
          <p:cNvPicPr>
            <a:picLocks noChangeAspect="1"/>
          </p:cNvPicPr>
          <p:nvPr/>
        </p:nvPicPr>
        <p:blipFill>
          <a:blip r:embed="rId3" cstate="print"/>
          <a:srcRect t="18812" r="22200" b="21239"/>
          <a:stretch>
            <a:fillRect/>
          </a:stretch>
        </p:blipFill>
        <p:spPr>
          <a:xfrm>
            <a:off x="4351990" y="2407033"/>
            <a:ext cx="4639610" cy="3536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I: </a:t>
            </a:r>
          </a:p>
          <a:p>
            <a:r>
              <a:rPr lang="en-US" dirty="0" smtClean="0"/>
              <a:t>Hexahedral grids with polar singularity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</a:t>
            </a:r>
            <a:r>
              <a:rPr lang="en-US" dirty="0" err="1" smtClean="0"/>
              <a:t>inviscid</a:t>
            </a:r>
            <a:r>
              <a:rPr lang="en-US" dirty="0" smtClean="0"/>
              <a:t> fluxes use line mapping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37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II: </a:t>
            </a:r>
          </a:p>
          <a:p>
            <a:r>
              <a:rPr lang="en-US" dirty="0" smtClean="0"/>
              <a:t>Prismatic grids without polar singularity</a:t>
            </a:r>
          </a:p>
          <a:p>
            <a:r>
              <a:rPr lang="en-US" dirty="0" smtClean="0"/>
              <a:t>No line mapping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107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Ma=0.6, </a:t>
            </a:r>
            <a:r>
              <a:rPr lang="en-US" dirty="0" err="1" smtClean="0"/>
              <a:t>AoA</a:t>
            </a:r>
            <a:r>
              <a:rPr lang="en-US" dirty="0" smtClean="0"/>
              <a:t>= 5 degrees, Re = 3.5 e5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280988"/>
            <a:ext cx="7256462" cy="785812"/>
          </a:xfrm>
        </p:spPr>
        <p:txBody>
          <a:bodyPr/>
          <a:lstStyle/>
          <a:p>
            <a:r>
              <a:rPr lang="en-US" sz="2400" dirty="0" smtClean="0"/>
              <a:t>Hemisphere Cylinder from TMR website, 20M grid, </a:t>
            </a:r>
            <a:br>
              <a:rPr lang="en-US" sz="2400" dirty="0" smtClean="0"/>
            </a:br>
            <a:r>
              <a:rPr lang="en-US" sz="2400" dirty="0" smtClean="0"/>
              <a:t>192 processors, </a:t>
            </a:r>
            <a:r>
              <a:rPr lang="en-US" sz="2400" dirty="0" err="1" smtClean="0"/>
              <a:t>tol</a:t>
            </a:r>
            <a:r>
              <a:rPr lang="en-US" sz="2400" dirty="0" smtClean="0"/>
              <a:t> = 1e-10, TB WU =3.674 sec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44705" y="2057400"/>
          <a:ext cx="6075295" cy="305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909"/>
                <a:gridCol w="1162291"/>
                <a:gridCol w="1462655"/>
                <a:gridCol w="1488440"/>
              </a:tblGrid>
              <a:tr h="8311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Solver</a:t>
                      </a:r>
                    </a:p>
                    <a:p>
                      <a:pPr algn="ctr"/>
                      <a:r>
                        <a:rPr lang="en-US" sz="2000" dirty="0" smtClean="0"/>
                        <a:t>grid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 (WU)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Speed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up over SG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6464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PrMG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Family</a:t>
                      </a:r>
                      <a:r>
                        <a:rPr lang="en-US" sz="2000" baseline="0" dirty="0" smtClean="0"/>
                        <a:t> 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x5.5</a:t>
                      </a:r>
                      <a:endParaRPr lang="en-US" sz="2000" dirty="0"/>
                    </a:p>
                  </a:txBody>
                  <a:tcPr/>
                </a:tc>
              </a:tr>
              <a:tr h="692628">
                <a:tc rowSpan="2"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PrMG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Family 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380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&gt; x2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6464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2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417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&gt; x2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1295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SG solver converges exceptionally well on grids of Family II. </a:t>
            </a:r>
          </a:p>
          <a:p>
            <a:r>
              <a:rPr lang="en-US" dirty="0" smtClean="0"/>
              <a:t>Time to SG solution comparable to multigrid solutions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4705" y="5105400"/>
          <a:ext cx="6075295" cy="126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909"/>
                <a:gridCol w="1162291"/>
                <a:gridCol w="1462655"/>
                <a:gridCol w="1488440"/>
              </a:tblGrid>
              <a:tr h="62042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AgMG</a:t>
                      </a:r>
                      <a:endParaRPr lang="en-US" sz="20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Family II</a:t>
                      </a:r>
                      <a:endParaRPr lang="en-US" sz="2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785 </a:t>
                      </a:r>
                      <a:endParaRPr lang="en-US" sz="2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~x1</a:t>
                      </a:r>
                      <a:endParaRPr lang="en-US" sz="2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64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819 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 x1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Wing-body-tail DPW-4 configuration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1524000" y="1397000"/>
          <a:ext cx="3581400" cy="3022600"/>
        </p:xfrm>
        <a:graphic>
          <a:graphicData uri="http://schemas.openxmlformats.org/presentationml/2006/ole">
            <p:oleObj spid="_x0000_s214018" name="Acrobat Document" r:id="rId3" imgW="0" imgH="0" progId="AcroExch.Document.7">
              <p:embed/>
            </p:oleObj>
          </a:graphicData>
        </a:graphic>
      </p:graphicFrame>
      <p:pic>
        <p:nvPicPr>
          <p:cNvPr id="5" name="Picture 9" descr="fig34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3675"/>
            <a:ext cx="40005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fig34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36675"/>
            <a:ext cx="40005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pw_wbt0_med_r6_wutb.jpg"/>
          <p:cNvPicPr>
            <a:picLocks noChangeAspect="1"/>
          </p:cNvPicPr>
          <p:nvPr/>
        </p:nvPicPr>
        <p:blipFill>
          <a:blip r:embed="rId6" cstate="print"/>
          <a:srcRect l="3200" t="9108" r="8000" b="2732"/>
          <a:stretch>
            <a:fillRect/>
          </a:stretch>
        </p:blipFill>
        <p:spPr>
          <a:xfrm>
            <a:off x="4565904" y="2895600"/>
            <a:ext cx="4059936" cy="3540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1447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M= 0.85, Re = 5 e6, </a:t>
            </a:r>
            <a:r>
              <a:rPr lang="en-US" dirty="0" err="1" smtClean="0"/>
              <a:t>AoA</a:t>
            </a:r>
            <a:r>
              <a:rPr lang="en-US" dirty="0" smtClean="0"/>
              <a:t> = 2.5 degrees</a:t>
            </a:r>
          </a:p>
          <a:p>
            <a:endParaRPr lang="en-US" dirty="0" smtClean="0"/>
          </a:p>
          <a:p>
            <a:r>
              <a:rPr lang="en-US" dirty="0" smtClean="0"/>
              <a:t>Fully unstructured, mixed-element 10M grid, 180 processors, TB WU = 2.473, </a:t>
            </a:r>
            <a:r>
              <a:rPr lang="en-US" dirty="0" err="1" smtClean="0"/>
              <a:t>tol</a:t>
            </a:r>
            <a:r>
              <a:rPr lang="en-US" dirty="0" smtClean="0"/>
              <a:t> = 1E-8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Wing-body-tail DPW-4 configuration (cont.)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1524000" y="1397000"/>
          <a:ext cx="3581400" cy="3022600"/>
        </p:xfrm>
        <a:graphic>
          <a:graphicData uri="http://schemas.openxmlformats.org/presentationml/2006/ole">
            <p:oleObj spid="_x0000_s276482" name="Acrobat Document" r:id="rId3" imgW="0" imgH="0" progId="AcroExch.Document.7">
              <p:embed/>
            </p:oleObj>
          </a:graphicData>
        </a:graphic>
      </p:graphicFrame>
      <p:pic>
        <p:nvPicPr>
          <p:cNvPr id="9" name="Picture 8" descr="dpw_wbt0_med_cflm.jpg"/>
          <p:cNvPicPr>
            <a:picLocks noChangeAspect="1"/>
          </p:cNvPicPr>
          <p:nvPr/>
        </p:nvPicPr>
        <p:blipFill>
          <a:blip r:embed="rId4" cstate="print"/>
          <a:srcRect t="9100" r="8000" b="2275"/>
          <a:stretch>
            <a:fillRect/>
          </a:stretch>
        </p:blipFill>
        <p:spPr>
          <a:xfrm>
            <a:off x="76200" y="1295400"/>
            <a:ext cx="4206240" cy="3560594"/>
          </a:xfrm>
          <a:prstGeom prst="rect">
            <a:avLst/>
          </a:prstGeom>
        </p:spPr>
      </p:pic>
      <p:pic>
        <p:nvPicPr>
          <p:cNvPr id="10" name="Picture 9" descr="dpw_wbt0_med_cflt.jpg"/>
          <p:cNvPicPr>
            <a:picLocks noChangeAspect="1"/>
          </p:cNvPicPr>
          <p:nvPr/>
        </p:nvPicPr>
        <p:blipFill>
          <a:blip r:embed="rId5" cstate="print"/>
          <a:srcRect t="9100" r="8000" b="2275"/>
          <a:stretch>
            <a:fillRect/>
          </a:stretch>
        </p:blipFill>
        <p:spPr>
          <a:xfrm>
            <a:off x="4785360" y="1240045"/>
            <a:ext cx="4206240" cy="356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2004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Previously, convergence was achieved only with inconsistent (e.g., thin-layer) approximations for turbulence diffusion.</a:t>
            </a:r>
          </a:p>
          <a:p>
            <a:r>
              <a:rPr lang="en-US" dirty="0" smtClean="0"/>
              <a:t>Current adaptive solvers still struggle, but able to converge consistent discretizations with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order approximations to turbulence convection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Wing-body-tail DPW-4 configuration (cont.)</a:t>
            </a:r>
            <a:endParaRPr lang="en-US" dirty="0"/>
          </a:p>
        </p:txBody>
      </p:sp>
      <p:pic>
        <p:nvPicPr>
          <p:cNvPr id="6" name="Picture 5" descr="dpw_wbt0_med_cl_wutb.jpg"/>
          <p:cNvPicPr>
            <a:picLocks noChangeAspect="1"/>
          </p:cNvPicPr>
          <p:nvPr/>
        </p:nvPicPr>
        <p:blipFill>
          <a:blip r:embed="rId2" cstate="print"/>
          <a:srcRect l="2000" t="9110" r="8000" b="2277"/>
          <a:stretch>
            <a:fillRect/>
          </a:stretch>
        </p:blipFill>
        <p:spPr>
          <a:xfrm>
            <a:off x="4587240" y="2141332"/>
            <a:ext cx="4114800" cy="3558414"/>
          </a:xfrm>
          <a:prstGeom prst="rect">
            <a:avLst/>
          </a:prstGeom>
        </p:spPr>
      </p:pic>
      <p:pic>
        <p:nvPicPr>
          <p:cNvPr id="7" name="Picture 6" descr="dpw_wbt0_med_cd_wutb.jpg"/>
          <p:cNvPicPr>
            <a:picLocks noChangeAspect="1"/>
          </p:cNvPicPr>
          <p:nvPr/>
        </p:nvPicPr>
        <p:blipFill>
          <a:blip r:embed="rId3" cstate="print"/>
          <a:srcRect l="2000" t="9110" r="8000" b="2277"/>
          <a:stretch>
            <a:fillRect/>
          </a:stretch>
        </p:blipFill>
        <p:spPr>
          <a:xfrm>
            <a:off x="167640" y="2118472"/>
            <a:ext cx="4114800" cy="3558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Convergence of drag and lift coefficients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5943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Multigrid reduces the time to convergence by a factor of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Wing-Body DPW-5 configuration </a:t>
            </a:r>
            <a:endParaRPr lang="en-US" dirty="0"/>
          </a:p>
        </p:txBody>
      </p:sp>
      <p:pic>
        <p:nvPicPr>
          <p:cNvPr id="3" name="Picture 2" descr="dpw5_grid_far.jpg"/>
          <p:cNvPicPr>
            <a:picLocks noChangeAspect="1"/>
          </p:cNvPicPr>
          <p:nvPr/>
        </p:nvPicPr>
        <p:blipFill>
          <a:blip r:embed="rId2" cstate="print"/>
          <a:srcRect l="1831" t="411" r="1831" b="6168"/>
          <a:stretch>
            <a:fillRect/>
          </a:stretch>
        </p:blipFill>
        <p:spPr>
          <a:xfrm>
            <a:off x="634460" y="1310932"/>
            <a:ext cx="4089940" cy="3531495"/>
          </a:xfrm>
          <a:prstGeom prst="rect">
            <a:avLst/>
          </a:prstGeom>
        </p:spPr>
      </p:pic>
      <p:pic>
        <p:nvPicPr>
          <p:cNvPr id="4" name="Picture 3" descr="dpw5_grid_close.jpg"/>
          <p:cNvPicPr>
            <a:picLocks noChangeAspect="1"/>
          </p:cNvPicPr>
          <p:nvPr/>
        </p:nvPicPr>
        <p:blipFill>
          <a:blip r:embed="rId3" cstate="print"/>
          <a:srcRect l="2011" t="452" r="2011" b="6786"/>
          <a:stretch>
            <a:fillRect/>
          </a:stretch>
        </p:blipFill>
        <p:spPr>
          <a:xfrm>
            <a:off x="4924341" y="1312419"/>
            <a:ext cx="4058420" cy="3487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953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5.2M structured grid, preprocessed into a hybrid grid </a:t>
            </a:r>
          </a:p>
          <a:p>
            <a:r>
              <a:rPr lang="en-US" dirty="0" smtClean="0"/>
              <a:t>192 processors, which roughly corresponds to 27K  nodes per processor </a:t>
            </a:r>
          </a:p>
          <a:p>
            <a:r>
              <a:rPr lang="en-US" dirty="0" smtClean="0"/>
              <a:t>The turbulence convective term is 1</a:t>
            </a:r>
            <a:r>
              <a:rPr lang="en-US" baseline="30000" dirty="0" smtClean="0"/>
              <a:t>st</a:t>
            </a:r>
            <a:r>
              <a:rPr lang="en-US" dirty="0" smtClean="0"/>
              <a:t> order</a:t>
            </a:r>
          </a:p>
          <a:p>
            <a:r>
              <a:rPr lang="en-US" dirty="0" smtClean="0"/>
              <a:t>Tolerance is either 1e-7 or a reduction of 8 orders of magnitude from the maximum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371600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 = 0.85 </a:t>
            </a:r>
          </a:p>
          <a:p>
            <a:r>
              <a:rPr lang="en-US" dirty="0" smtClean="0"/>
              <a:t>Re = 5M/(unit grid length) </a:t>
            </a:r>
          </a:p>
          <a:p>
            <a:r>
              <a:rPr lang="en-US" dirty="0" err="1" smtClean="0"/>
              <a:t>AoA</a:t>
            </a:r>
            <a:r>
              <a:rPr lang="en-US" dirty="0" smtClean="0"/>
              <a:t> = 1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Wing-Body DPW-5 configuration (cont.) </a:t>
            </a:r>
            <a:endParaRPr lang="en-US" dirty="0"/>
          </a:p>
        </p:txBody>
      </p:sp>
      <p:pic>
        <p:nvPicPr>
          <p:cNvPr id="5" name="Picture 4" descr="dpw5_L3_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371600"/>
            <a:ext cx="4572000" cy="4069080"/>
          </a:xfrm>
          <a:prstGeom prst="rect">
            <a:avLst/>
          </a:prstGeom>
        </p:spPr>
      </p:pic>
      <p:pic>
        <p:nvPicPr>
          <p:cNvPr id="6" name="Picture 5" descr="dpw5_L3_cf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371600"/>
            <a:ext cx="4572000" cy="406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715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Multigrid converges to the required tolerance on all 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MG_vs_SG_mfres.png"/>
          <p:cNvPicPr>
            <a:picLocks noChangeAspect="1"/>
          </p:cNvPicPr>
          <p:nvPr/>
        </p:nvPicPr>
        <p:blipFill>
          <a:blip r:embed="rId2" cstate="print"/>
          <a:srcRect l="3200" t="9888"/>
          <a:stretch>
            <a:fillRect/>
          </a:stretch>
        </p:blipFill>
        <p:spPr>
          <a:xfrm>
            <a:off x="0" y="1745735"/>
            <a:ext cx="3319272" cy="275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Wing-Body DPW-5 configuration (cont.)</a:t>
            </a:r>
            <a:endParaRPr lang="en-US" dirty="0"/>
          </a:p>
        </p:txBody>
      </p:sp>
      <p:pic>
        <p:nvPicPr>
          <p:cNvPr id="8" name="Picture 7" descr="PrMG_vs_SG_tbres.png"/>
          <p:cNvPicPr>
            <a:picLocks noChangeAspect="1"/>
          </p:cNvPicPr>
          <p:nvPr/>
        </p:nvPicPr>
        <p:blipFill>
          <a:blip r:embed="rId3" cstate="print"/>
          <a:srcRect l="3200" t="9888"/>
          <a:stretch>
            <a:fillRect/>
          </a:stretch>
        </p:blipFill>
        <p:spPr>
          <a:xfrm>
            <a:off x="2700528" y="1752600"/>
            <a:ext cx="3319272" cy="2750065"/>
          </a:xfrm>
          <a:prstGeom prst="rect">
            <a:avLst/>
          </a:prstGeom>
        </p:spPr>
      </p:pic>
      <p:pic>
        <p:nvPicPr>
          <p:cNvPr id="7" name="Picture 6" descr="PrMG_vs_SG_forces.png"/>
          <p:cNvPicPr>
            <a:picLocks noChangeAspect="1"/>
          </p:cNvPicPr>
          <p:nvPr/>
        </p:nvPicPr>
        <p:blipFill>
          <a:blip r:embed="rId4" cstate="print"/>
          <a:srcRect l="800" t="8989"/>
          <a:stretch>
            <a:fillRect/>
          </a:stretch>
        </p:blipFill>
        <p:spPr>
          <a:xfrm>
            <a:off x="5638800" y="1676400"/>
            <a:ext cx="3401568" cy="2777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time to solution for multigrid and single-grid iterations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 processors; ~ 27K/processor</a:t>
            </a:r>
          </a:p>
          <a:p>
            <a:endParaRPr lang="en-US" dirty="0" smtClean="0"/>
          </a:p>
          <a:p>
            <a:r>
              <a:rPr lang="en-US" dirty="0" smtClean="0"/>
              <a:t>Multigrid solution met the tolerance (8 orders reduction) after 2473 seconds</a:t>
            </a:r>
          </a:p>
          <a:p>
            <a:r>
              <a:rPr lang="en-US" dirty="0" smtClean="0"/>
              <a:t>Single-grid solution did not meet the tolerance after 22858 seconds</a:t>
            </a:r>
          </a:p>
          <a:p>
            <a:endParaRPr lang="en-US" dirty="0" smtClean="0"/>
          </a:p>
          <a:p>
            <a:r>
              <a:rPr lang="en-US" dirty="0" smtClean="0"/>
              <a:t>TB WU ~ 1sec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Refinement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NACA-0012 validation case at TMR website:</a:t>
            </a:r>
            <a:br>
              <a:rPr lang="en-US" sz="2400" dirty="0" smtClean="0"/>
            </a:br>
            <a:r>
              <a:rPr lang="en-US" sz="2400" dirty="0" err="1" smtClean="0"/>
              <a:t>AoA</a:t>
            </a:r>
            <a:r>
              <a:rPr lang="en-US" sz="2400" dirty="0" smtClean="0"/>
              <a:t> = 10 degrees, M= 0.15, Re = 6M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106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Brief summary of TMR results:</a:t>
            </a:r>
          </a:p>
          <a:p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5 quadrilateral grids are available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finest grid is 1793 x 513 (~1M points)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Lift and drag coefficients collected from 7 codes;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       6 codes computed on the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 finest 897 x 257 grid;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       1 code applied grid adaptation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The pitching moment is not reported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The results spread about 2 drag counts (4% difference)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                               about 1% difference in lift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562600"/>
            <a:ext cx="8534400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 we extrapolate coefficients computed on the TMR grids to estimate the grid-refinement limit?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400800" cy="889000"/>
          </a:xfrm>
          <a:ln/>
        </p:spPr>
        <p:txBody>
          <a:bodyPr rIns="132080"/>
          <a:lstStyle/>
          <a:p>
            <a:pPr lvl="1"/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295400"/>
            <a:ext cx="8966200" cy="5181600"/>
          </a:xfrm>
          <a:ln/>
        </p:spPr>
        <p:txBody>
          <a:bodyPr rIns="132080"/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Multigrid methods in FUN3D</a:t>
            </a:r>
          </a:p>
          <a:p>
            <a:pPr lvl="1"/>
            <a:r>
              <a:rPr lang="en-US" sz="1800" dirty="0" smtClean="0"/>
              <a:t>Guiding Principles</a:t>
            </a:r>
          </a:p>
          <a:p>
            <a:pPr lvl="1"/>
            <a:r>
              <a:rPr lang="en-US" sz="1800" dirty="0" smtClean="0"/>
              <a:t>Recent Developments</a:t>
            </a:r>
          </a:p>
          <a:p>
            <a:pPr lvl="1"/>
            <a:r>
              <a:rPr lang="en-US" sz="1800" dirty="0" smtClean="0"/>
              <a:t>Primal (</a:t>
            </a:r>
            <a:r>
              <a:rPr lang="en-US" sz="1800" dirty="0" err="1" smtClean="0"/>
              <a:t>PrMG</a:t>
            </a:r>
            <a:r>
              <a:rPr lang="en-US" sz="1800" dirty="0" smtClean="0"/>
              <a:t>) and Agglomeration (</a:t>
            </a:r>
            <a:r>
              <a:rPr lang="en-US" sz="1800" dirty="0" err="1" smtClean="0"/>
              <a:t>AgMG</a:t>
            </a:r>
            <a:r>
              <a:rPr lang="en-US" sz="1800" dirty="0" smtClean="0"/>
              <a:t>) Methods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Methods for Evaluation of Multigrid Solutions</a:t>
            </a:r>
          </a:p>
          <a:p>
            <a:pPr lvl="1"/>
            <a:r>
              <a:rPr lang="en-US" sz="1800" dirty="0" err="1" smtClean="0"/>
              <a:t>TauBench</a:t>
            </a:r>
            <a:r>
              <a:rPr lang="en-US" sz="1800" dirty="0" smtClean="0"/>
              <a:t> Work Unit to evaluate time to solution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Turbulent flow benchmarks:</a:t>
            </a:r>
          </a:p>
          <a:p>
            <a:pPr lvl="1"/>
            <a:r>
              <a:rPr lang="en-US" sz="1800" dirty="0" smtClean="0"/>
              <a:t>Turbulence Modeling Resource (TMR) configurations </a:t>
            </a:r>
          </a:p>
          <a:p>
            <a:pPr lvl="1"/>
            <a:r>
              <a:rPr lang="en-US" sz="1800" dirty="0" smtClean="0"/>
              <a:t>DPW configurations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Grid refinement study on high-density grids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Enabled by multigrid efficiency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81000" y="152400"/>
            <a:ext cx="6400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132080" bIns="45704" numCol="1" anchor="b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hlinkClick r:id="rId2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hlinkClick r:id="rId2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Outline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Grid Refinement Study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14478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grid-refinement study was initially conducted on 4 finest TMR grids 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PrMG</a:t>
            </a:r>
            <a:r>
              <a:rPr lang="en-US" sz="2000" dirty="0" smtClean="0"/>
              <a:t> solver on 16 processors with a turnaround time of 338 seconds). </a:t>
            </a:r>
          </a:p>
          <a:p>
            <a:r>
              <a:rPr lang="en-US" sz="2000" dirty="0" smtClean="0"/>
              <a:t>Surprisingly, the grid-refined values of the lift (and the pitching moment) coefficient were more problematic to use for infinite-grid solution extrapolation than the drag coefficient values on the corresponding grids.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2766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The lift values increase with grid refinement </a:t>
            </a:r>
          </a:p>
          <a:p>
            <a:r>
              <a:rPr lang="en-US" sz="2000" dirty="0" smtClean="0"/>
              <a:t>           and then decrease on the finest grid.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The finest-grid lift coefficient is on the lower fringe </a:t>
            </a:r>
          </a:p>
          <a:p>
            <a:r>
              <a:rPr lang="en-US" sz="2000" dirty="0" smtClean="0"/>
              <a:t>           of the collective   results shown on the TMR website.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The pitching moment coefficients increase with grid refinement, </a:t>
            </a:r>
          </a:p>
          <a:p>
            <a:r>
              <a:rPr lang="en-US" sz="2000" dirty="0" smtClean="0"/>
              <a:t>           but show an order property considerably less than 2-nd order.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85344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 was observed that the trailing edge resolution is not sufficient on the TMR grids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66671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Solutions on the surface: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leading-edge pressure distribution is sufficiently resolved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trailing-edge pressure distribution is not sufficiently resolved</a:t>
            </a:r>
            <a:endParaRPr lang="en-US" sz="2400" dirty="0"/>
          </a:p>
        </p:txBody>
      </p:sp>
      <p:pic>
        <p:nvPicPr>
          <p:cNvPr id="4" name="Picture 3" descr="naca0012_a10_cf4_1M_1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044190"/>
            <a:ext cx="4000500" cy="3280410"/>
          </a:xfrm>
          <a:prstGeom prst="rect">
            <a:avLst/>
          </a:prstGeom>
        </p:spPr>
      </p:pic>
      <p:pic>
        <p:nvPicPr>
          <p:cNvPr id="5" name="Picture 4" descr="naca0012_a10_cf2_1M_1x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67990"/>
            <a:ext cx="4000500" cy="3280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28600"/>
            <a:ext cx="74232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Grid Refinement Study: Convergence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 Skin Friction at Leading and Trailing Edges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Grid Refinement Study:</a:t>
            </a:r>
            <a:br>
              <a:rPr lang="en-US" sz="2800" dirty="0" smtClean="0"/>
            </a:br>
            <a:r>
              <a:rPr lang="en-US" sz="2800" dirty="0" smtClean="0"/>
              <a:t>Convergence of Drag</a:t>
            </a:r>
            <a:endParaRPr lang="en-US" sz="2800" dirty="0"/>
          </a:p>
        </p:txBody>
      </p:sp>
      <p:pic>
        <p:nvPicPr>
          <p:cNvPr id="3" name="Picture 2" descr="naca0012_a10_drag_vs_hsq (1).png"/>
          <p:cNvPicPr>
            <a:picLocks noChangeAspect="1"/>
          </p:cNvPicPr>
          <p:nvPr/>
        </p:nvPicPr>
        <p:blipFill>
          <a:blip r:embed="rId2" cstate="print"/>
          <a:srcRect t="9882" r="12229"/>
          <a:stretch>
            <a:fillRect/>
          </a:stretch>
        </p:blipFill>
        <p:spPr>
          <a:xfrm>
            <a:off x="4267198" y="1981197"/>
            <a:ext cx="4856433" cy="4319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19812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1M(1)     is the TMR grid family</a:t>
            </a:r>
          </a:p>
          <a:p>
            <a:r>
              <a:rPr lang="en-US" dirty="0" smtClean="0"/>
              <a:t>16M(1)   is the refined TMR-like family</a:t>
            </a:r>
          </a:p>
          <a:p>
            <a:r>
              <a:rPr lang="en-US" dirty="0" smtClean="0"/>
              <a:t>1M(10)   is the TMR-size family with </a:t>
            </a:r>
          </a:p>
          <a:p>
            <a:r>
              <a:rPr lang="en-US" dirty="0" smtClean="0"/>
              <a:t>     an increased trailing-edge resolution</a:t>
            </a:r>
          </a:p>
          <a:p>
            <a:r>
              <a:rPr lang="en-US" dirty="0" smtClean="0"/>
              <a:t>16M(10) is the refined family with </a:t>
            </a:r>
          </a:p>
          <a:p>
            <a:r>
              <a:rPr lang="en-US" dirty="0" smtClean="0"/>
              <a:t>    an increased trailing-edge resolution</a:t>
            </a:r>
          </a:p>
          <a:p>
            <a:r>
              <a:rPr lang="en-US" dirty="0" smtClean="0"/>
              <a:t>SOT is second-order discretization </a:t>
            </a:r>
          </a:p>
          <a:p>
            <a:r>
              <a:rPr lang="en-US" dirty="0" smtClean="0"/>
              <a:t>    for the turbulence-model convection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3716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Three additional grid families were generated: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031468"/>
            <a:ext cx="47244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Drag coefficient converges reasonably 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0988"/>
            <a:ext cx="7467600" cy="785812"/>
          </a:xfrm>
        </p:spPr>
        <p:txBody>
          <a:bodyPr/>
          <a:lstStyle/>
          <a:p>
            <a:r>
              <a:rPr lang="en-US" sz="2400" dirty="0" smtClean="0"/>
              <a:t>Improved Trailing-Edge Resolution: Chord-Wise Mesh Spacing the Same as at Leading Edge </a:t>
            </a:r>
            <a:endParaRPr lang="en-US" sz="2400" dirty="0"/>
          </a:p>
        </p:txBody>
      </p:sp>
      <p:pic>
        <p:nvPicPr>
          <p:cNvPr id="6" name="Picture 5" descr="naca0012_a10_1M%281%29_near.png"/>
          <p:cNvPicPr>
            <a:picLocks noChangeAspect="1"/>
          </p:cNvPicPr>
          <p:nvPr/>
        </p:nvPicPr>
        <p:blipFill>
          <a:blip r:embed="rId2" cstate="print"/>
          <a:srcRect l="2400" t="10787" r="11200" b="3596"/>
          <a:stretch>
            <a:fillRect/>
          </a:stretch>
        </p:blipFill>
        <p:spPr>
          <a:xfrm>
            <a:off x="5492496" y="1295400"/>
            <a:ext cx="2962656" cy="2612946"/>
          </a:xfrm>
          <a:prstGeom prst="rect">
            <a:avLst/>
          </a:prstGeom>
        </p:spPr>
      </p:pic>
      <p:pic>
        <p:nvPicPr>
          <p:cNvPr id="7" name="Picture 6" descr="naca0012_a10_1M%281%29_te.png"/>
          <p:cNvPicPr>
            <a:picLocks noChangeAspect="1"/>
          </p:cNvPicPr>
          <p:nvPr/>
        </p:nvPicPr>
        <p:blipFill>
          <a:blip r:embed="rId3" cstate="print"/>
          <a:srcRect l="2400" t="10787" r="11200" b="3596"/>
          <a:stretch>
            <a:fillRect/>
          </a:stretch>
        </p:blipFill>
        <p:spPr>
          <a:xfrm>
            <a:off x="234696" y="1295400"/>
            <a:ext cx="2962656" cy="2612952"/>
          </a:xfrm>
          <a:prstGeom prst="rect">
            <a:avLst/>
          </a:prstGeom>
        </p:spPr>
      </p:pic>
      <p:pic>
        <p:nvPicPr>
          <p:cNvPr id="8" name="Picture 7" descr="naca0012_a10_1M%2810%29_near.png"/>
          <p:cNvPicPr>
            <a:picLocks noChangeAspect="1"/>
          </p:cNvPicPr>
          <p:nvPr/>
        </p:nvPicPr>
        <p:blipFill>
          <a:blip r:embed="rId4" cstate="print"/>
          <a:srcRect l="2400" t="10787" r="11200" b="3596"/>
          <a:stretch>
            <a:fillRect/>
          </a:stretch>
        </p:blipFill>
        <p:spPr>
          <a:xfrm>
            <a:off x="5495544" y="3886200"/>
            <a:ext cx="2962656" cy="2612939"/>
          </a:xfrm>
          <a:prstGeom prst="rect">
            <a:avLst/>
          </a:prstGeom>
        </p:spPr>
      </p:pic>
      <p:pic>
        <p:nvPicPr>
          <p:cNvPr id="9" name="Picture 8" descr="naca0012_a10_1M%2810%29_te.png"/>
          <p:cNvPicPr>
            <a:picLocks noChangeAspect="1"/>
          </p:cNvPicPr>
          <p:nvPr/>
        </p:nvPicPr>
        <p:blipFill>
          <a:blip r:embed="rId5" cstate="print"/>
          <a:srcRect l="2400" t="10787" r="11200" b="3596"/>
          <a:stretch>
            <a:fillRect/>
          </a:stretch>
        </p:blipFill>
        <p:spPr>
          <a:xfrm>
            <a:off x="228600" y="3962400"/>
            <a:ext cx="2962656" cy="26129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Improved Convergence of Skin Friction at Trailing Edge</a:t>
            </a:r>
            <a:endParaRPr lang="en-US" dirty="0"/>
          </a:p>
        </p:txBody>
      </p:sp>
      <p:pic>
        <p:nvPicPr>
          <p:cNvPr id="3" name="Picture 2" descr="naca0012_a10_cf4_1M_10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447800"/>
            <a:ext cx="4000500" cy="3280410"/>
          </a:xfrm>
          <a:prstGeom prst="rect">
            <a:avLst/>
          </a:prstGeom>
        </p:spPr>
      </p:pic>
      <p:pic>
        <p:nvPicPr>
          <p:cNvPr id="4" name="Picture 3" descr="naca0012_a10_cf2_1M_10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4000500" cy="3280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357188"/>
            <a:ext cx="6799262" cy="785812"/>
          </a:xfrm>
        </p:spPr>
        <p:txBody>
          <a:bodyPr/>
          <a:lstStyle/>
          <a:p>
            <a:r>
              <a:rPr lang="en-US" sz="2800" dirty="0" smtClean="0"/>
              <a:t>Grid Refinement Study:</a:t>
            </a:r>
            <a:br>
              <a:rPr lang="en-US" sz="2800" dirty="0" smtClean="0"/>
            </a:br>
            <a:r>
              <a:rPr lang="en-US" sz="2800" dirty="0" smtClean="0"/>
              <a:t>Convergence of Lift and Pitching Moment</a:t>
            </a:r>
            <a:endParaRPr lang="en-US" sz="2800" dirty="0"/>
          </a:p>
        </p:txBody>
      </p:sp>
      <p:pic>
        <p:nvPicPr>
          <p:cNvPr id="4" name="Picture 3" descr="naca0012_a10_lift_vs_hsq.png"/>
          <p:cNvPicPr>
            <a:picLocks noChangeAspect="1"/>
          </p:cNvPicPr>
          <p:nvPr/>
        </p:nvPicPr>
        <p:blipFill>
          <a:blip r:embed="rId2" cstate="print"/>
          <a:srcRect t="9882" r="11006"/>
          <a:stretch>
            <a:fillRect/>
          </a:stretch>
        </p:blipFill>
        <p:spPr>
          <a:xfrm>
            <a:off x="85725" y="1295400"/>
            <a:ext cx="3992547" cy="3502166"/>
          </a:xfrm>
          <a:prstGeom prst="rect">
            <a:avLst/>
          </a:prstGeom>
        </p:spPr>
      </p:pic>
      <p:pic>
        <p:nvPicPr>
          <p:cNvPr id="7" name="Picture 6" descr="naca0012_a10_moment_vs_hsq.png"/>
          <p:cNvPicPr>
            <a:picLocks noChangeAspect="1"/>
          </p:cNvPicPr>
          <p:nvPr/>
        </p:nvPicPr>
        <p:blipFill>
          <a:blip r:embed="rId3" cstate="print"/>
          <a:srcRect t="9882" r="11006"/>
          <a:stretch>
            <a:fillRect/>
          </a:stretch>
        </p:blipFill>
        <p:spPr>
          <a:xfrm>
            <a:off x="5075253" y="1219200"/>
            <a:ext cx="3992547" cy="3502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876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Lift and pitching moment do not extrapolate to the correct value.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It may take 16M grid points to predict lift within 0.1% error and pitching moment within 3% error!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Convergence variation as function of trailing-edge resolution</a:t>
            </a:r>
            <a:endParaRPr lang="en-US" sz="2800" dirty="0"/>
          </a:p>
        </p:txBody>
      </p:sp>
      <p:pic>
        <p:nvPicPr>
          <p:cNvPr id="3" name="Picture 2" descr="naca0012_a10_drag_vari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2857500" cy="2476500"/>
          </a:xfrm>
          <a:prstGeom prst="rect">
            <a:avLst/>
          </a:prstGeom>
        </p:spPr>
      </p:pic>
      <p:pic>
        <p:nvPicPr>
          <p:cNvPr id="4" name="Picture 3" descr="naca0012_a10_lift_vari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371600"/>
            <a:ext cx="2857500" cy="2476500"/>
          </a:xfrm>
          <a:prstGeom prst="rect">
            <a:avLst/>
          </a:prstGeom>
        </p:spPr>
      </p:pic>
      <p:pic>
        <p:nvPicPr>
          <p:cNvPr id="5" name="Picture 4" descr="naca0012_a10_moment_varia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1371600"/>
            <a:ext cx="2857500" cy="2476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400800" cy="889000"/>
          </a:xfrm>
          <a:ln/>
        </p:spPr>
        <p:txBody>
          <a:bodyPr rIns="132080"/>
          <a:lstStyle/>
          <a:p>
            <a:pPr lvl="1"/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Conclusions: Multigrid </a:t>
            </a:r>
            <a:endParaRPr lang="en-US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295400"/>
            <a:ext cx="8966200" cy="5181600"/>
          </a:xfrm>
          <a:ln/>
        </p:spPr>
        <p:txBody>
          <a:bodyPr rIns="132080"/>
          <a:lstStyle/>
          <a:p>
            <a:r>
              <a:rPr lang="en-US" sz="2200" dirty="0" smtClean="0"/>
              <a:t>Multigrid dramatically accelerate time to convergence for simple and complex turbulent flows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PrMG</a:t>
            </a:r>
            <a:r>
              <a:rPr lang="en-US" sz="2200" dirty="0" smtClean="0"/>
              <a:t> solver was fastest in all computations on structured grids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AgMG</a:t>
            </a:r>
            <a:r>
              <a:rPr lang="en-US" sz="2200" dirty="0" smtClean="0"/>
              <a:t> solver shows comparable to </a:t>
            </a:r>
            <a:r>
              <a:rPr lang="en-US" sz="2200" dirty="0" err="1" smtClean="0"/>
              <a:t>PrMG</a:t>
            </a:r>
            <a:r>
              <a:rPr lang="en-US" sz="2200" dirty="0" smtClean="0"/>
              <a:t> efficiency on structured grids and significant speed-up over the SG solver on all grids</a:t>
            </a:r>
          </a:p>
          <a:p>
            <a:endParaRPr lang="en-US" sz="2200" dirty="0" smtClean="0"/>
          </a:p>
          <a:p>
            <a:r>
              <a:rPr lang="en-US" sz="2200" dirty="0" smtClean="0"/>
              <a:t>Multigrid robustness similar to robustness characteristics of the corresponding SG solver. While not specifically emphasized in this presentation, </a:t>
            </a:r>
            <a:r>
              <a:rPr lang="en-US" sz="2200" smtClean="0"/>
              <a:t>multigrid converges </a:t>
            </a:r>
            <a:r>
              <a:rPr lang="en-US" sz="2200" dirty="0" smtClean="0"/>
              <a:t>to the requested tolerance for all cases, for which the SG solver was able to converge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lvl="1" indent="-342900"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400800" cy="889000"/>
          </a:xfrm>
          <a:ln/>
        </p:spPr>
        <p:txBody>
          <a:bodyPr rIns="132080"/>
          <a:lstStyle/>
          <a:p>
            <a:pPr lvl="1"/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Conclusions: Efficiency Evaluation </a:t>
            </a:r>
            <a:endParaRPr lang="en-US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295400"/>
            <a:ext cx="8966200" cy="5181600"/>
          </a:xfrm>
          <a:ln/>
        </p:spPr>
        <p:txBody>
          <a:bodyPr rIns="132080"/>
          <a:lstStyle/>
          <a:p>
            <a:r>
              <a:rPr lang="en-US" sz="2200" dirty="0" err="1" smtClean="0"/>
              <a:t>TauBench</a:t>
            </a:r>
            <a:r>
              <a:rPr lang="en-US" sz="2200" dirty="0" smtClean="0"/>
              <a:t> Work Unit (WU) is a good first step toward an adequate tool to compare performance of different solvers in different environments</a:t>
            </a:r>
          </a:p>
          <a:p>
            <a:endParaRPr lang="en-US" sz="2200" dirty="0" smtClean="0"/>
          </a:p>
          <a:p>
            <a:r>
              <a:rPr lang="en-US" sz="2200" dirty="0" smtClean="0"/>
              <a:t>It is desirable to better account for work expenses typical for implicit computations (</a:t>
            </a:r>
            <a:r>
              <a:rPr lang="en-US" sz="2200" dirty="0" err="1" smtClean="0"/>
              <a:t>Jacobian</a:t>
            </a:r>
            <a:r>
              <a:rPr lang="en-US" sz="2200" dirty="0" smtClean="0"/>
              <a:t> computations, much larger memory, etc.)</a:t>
            </a:r>
          </a:p>
          <a:p>
            <a:endParaRPr lang="en-US" sz="2200" dirty="0" smtClean="0"/>
          </a:p>
          <a:p>
            <a:r>
              <a:rPr lang="en-US" sz="2200" dirty="0" smtClean="0"/>
              <a:t>Time to convergence in WU is shown for FUN3D multigrid solutions for the TMR and DPW benchmark computations</a:t>
            </a:r>
          </a:p>
          <a:p>
            <a:endParaRPr lang="en-US" sz="2200" dirty="0" smtClean="0"/>
          </a:p>
          <a:p>
            <a:r>
              <a:rPr lang="en-US" sz="2200" dirty="0" smtClean="0"/>
              <a:t>It is recommended for large-scale CFD codes to adopt the </a:t>
            </a:r>
            <a:r>
              <a:rPr lang="en-US" sz="2200" dirty="0" err="1" smtClean="0"/>
              <a:t>TauBench</a:t>
            </a:r>
            <a:r>
              <a:rPr lang="en-US" sz="2200" dirty="0" smtClean="0"/>
              <a:t> work-unit approach as a way to evaluate efficiency and collect those evaluations for common benchmark problems to establish the state of the art in turbulent flow computations</a:t>
            </a:r>
          </a:p>
          <a:p>
            <a:endParaRPr lang="en-US" sz="22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lvl="1" indent="-342900"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5181600"/>
            <a:ext cx="5334000" cy="38100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400800" cy="889000"/>
          </a:xfrm>
          <a:ln/>
        </p:spPr>
        <p:txBody>
          <a:bodyPr rIns="132080"/>
          <a:lstStyle/>
          <a:p>
            <a:pPr lvl="1"/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295400"/>
            <a:ext cx="8966200" cy="5181600"/>
          </a:xfrm>
          <a:ln/>
        </p:spPr>
        <p:txBody>
          <a:bodyPr rIns="132080"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Consistency of discrete approximations</a:t>
            </a:r>
          </a:p>
          <a:p>
            <a:pPr marL="857250" lvl="1" indent="-457200"/>
            <a:r>
              <a:rPr lang="en-US" sz="2000" dirty="0" smtClean="0"/>
              <a:t>All discrete approximations to </a:t>
            </a:r>
            <a:r>
              <a:rPr lang="en-US" sz="2000" dirty="0" err="1" smtClean="0"/>
              <a:t>integro</a:t>
            </a:r>
            <a:r>
              <a:rPr lang="en-US" sz="2000" dirty="0" smtClean="0"/>
              <a:t>-differential operators on all grids possess an order property.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Discrete solvability</a:t>
            </a:r>
          </a:p>
          <a:p>
            <a:pPr marL="857250" lvl="1" indent="-457200"/>
            <a:r>
              <a:rPr lang="en-US" sz="2000" dirty="0" smtClean="0"/>
              <a:t>Ability to converge to “machine-zero” residuals on all grids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Automation</a:t>
            </a:r>
          </a:p>
          <a:p>
            <a:pPr marL="857250" lvl="1" indent="-457200"/>
            <a:r>
              <a:rPr lang="en-US" sz="2000" dirty="0" smtClean="0"/>
              <a:t>No user intervention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Efficiency</a:t>
            </a:r>
          </a:p>
          <a:p>
            <a:pPr marL="857250" lvl="1" indent="-4572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	Ability to exploit </a:t>
            </a:r>
          </a:p>
          <a:p>
            <a:pPr marL="1714500" lvl="3" indent="-457200"/>
            <a:r>
              <a:rPr lang="en-US" sz="2000" dirty="0" smtClean="0"/>
              <a:t>massively parallel HPC environment</a:t>
            </a:r>
          </a:p>
          <a:p>
            <a:pPr marL="1714500" lvl="3" indent="-457200"/>
            <a:r>
              <a:rPr lang="en-US" sz="2000" dirty="0" smtClean="0"/>
              <a:t>advanced convergence acceleration methods</a:t>
            </a:r>
          </a:p>
          <a:p>
            <a:pPr marL="1714500" lvl="3" indent="-457200"/>
            <a:r>
              <a:rPr lang="en-US" sz="2000" dirty="0" smtClean="0"/>
              <a:t>advanced grid adaptation methods</a:t>
            </a:r>
          </a:p>
          <a:p>
            <a:pPr marL="857250" lvl="1" indent="-4572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	to optimize time to solution</a:t>
            </a:r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lvl="1" indent="-342900">
              <a:buNone/>
            </a:pPr>
            <a:endParaRPr lang="en-US" sz="2400" dirty="0" smtClean="0"/>
          </a:p>
          <a:p>
            <a:pPr marL="342900" lvl="1" indent="-342900">
              <a:buNone/>
            </a:pPr>
            <a:endParaRPr lang="en-US" sz="2000" dirty="0" smtClean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81000" y="152400"/>
            <a:ext cx="6400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132080" bIns="45704" numCol="1" anchor="b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endParaRPr lang="en-US" sz="2800" kern="0" dirty="0" smtClean="0">
              <a:solidFill>
                <a:schemeClr val="bg1"/>
              </a:solidFill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Four Guiding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Principles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400800" cy="889000"/>
          </a:xfrm>
          <a:ln/>
        </p:spPr>
        <p:txBody>
          <a:bodyPr rIns="132080"/>
          <a:lstStyle/>
          <a:p>
            <a:pPr lvl="1"/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Conclusions: Accuracy and Grid Resolution </a:t>
            </a:r>
            <a:endParaRPr lang="en-US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966200" cy="5334000"/>
          </a:xfrm>
          <a:ln/>
        </p:spPr>
        <p:txBody>
          <a:bodyPr rIns="132080"/>
          <a:lstStyle/>
          <a:p>
            <a:pPr>
              <a:spcBef>
                <a:spcPts val="0"/>
              </a:spcBef>
            </a:pPr>
            <a:r>
              <a:rPr lang="en-US" sz="2400" dirty="0" smtClean="0"/>
              <a:t>Accuracy of some 2D turbulent flow solutions on triangular grids with 2nd order turbulence-model convection is comparable to accuracy of solutions on quadrilateral grids.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  A more detailed study is required in 3D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Accurate prediction of aerodynamic coefficients (e.g., lift and pitching moment) requires extremely fine resolution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16M nodes for a 2D airfoil;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similar 3D resolution is 64B nodes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Multigrid efficiency enables 2D solutions on sufficiently fine grids to accurately predict forces and moments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In 3D, multigrid efficiency must be complemented with adequate grid adaptation capabilities to provide sufficiently accurate and reliable predictions of aerodynamic coefficients.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lvl="1" indent="-342900"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Overview of Multigrid Solver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Finite-volume node-centered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 formulation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Edge-based upwind Roe scheme for </a:t>
            </a:r>
            <a:r>
              <a:rPr lang="en-US" sz="2000" dirty="0" err="1" smtClean="0"/>
              <a:t>inviscid</a:t>
            </a:r>
            <a:r>
              <a:rPr lang="en-US" sz="2000" dirty="0" smtClean="0"/>
              <a:t> fluxes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Element based Green-Gauss scheme with face-tangent augmentation for viscous fluxes on non-simplex elements</a:t>
            </a:r>
          </a:p>
          <a:p>
            <a:pPr>
              <a:spcBef>
                <a:spcPts val="1200"/>
              </a:spcBef>
            </a:pPr>
            <a:r>
              <a:rPr lang="en-US" sz="2000" b="1" dirty="0" err="1" smtClean="0"/>
              <a:t>Spallart-Almaras</a:t>
            </a:r>
            <a:r>
              <a:rPr lang="en-US" sz="2000" b="1" dirty="0" smtClean="0"/>
              <a:t> (SA) model with provisions for negative turbulence and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or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order approximation for the convection term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Primal (</a:t>
            </a:r>
            <a:r>
              <a:rPr lang="en-US" sz="2000" dirty="0" err="1" smtClean="0"/>
              <a:t>PrMG</a:t>
            </a:r>
            <a:r>
              <a:rPr lang="en-US" sz="2000" dirty="0" smtClean="0"/>
              <a:t>) and Agglomeration (</a:t>
            </a:r>
            <a:r>
              <a:rPr lang="en-US" sz="2000" dirty="0" err="1" smtClean="0"/>
              <a:t>AgMG</a:t>
            </a:r>
            <a:r>
              <a:rPr lang="en-US" sz="2000" dirty="0" smtClean="0"/>
              <a:t>) multigrid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Coupling: weak in relaxation, strong between multigrid levels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Adaptive relaxation with dynamic CFL and nonlinear control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Extensive use of lines: in discretization (line mapping), agglomeration (line agglomeration), solvers (implicit line relaxations)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Full Multigrid (FMG) with Full Approximation Scheme (FAS) cycle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81000" y="152400"/>
            <a:ext cx="6400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132080" bIns="45704" numCol="1" anchor="b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hlinkClick r:id="rId2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hlinkClick r:id="rId2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28600" y="152400"/>
            <a:ext cx="6546849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solidFill>
                  <a:schemeClr val="bg1"/>
                </a:solidFill>
                <a:sym typeface="Times New Roman Bold" charset="0"/>
              </a:rPr>
              <a:t>Hierarchical Nonlinear Multigrid Solver</a:t>
            </a:r>
            <a:endParaRPr lang="en-US" altLang="ja-JP" sz="2800" dirty="0">
              <a:solidFill>
                <a:schemeClr val="bg1"/>
              </a:solidFill>
              <a:sym typeface="Times New Roman Bold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04800" y="1371600"/>
            <a:ext cx="8686800" cy="5181600"/>
            <a:chOff x="304800" y="1371600"/>
            <a:chExt cx="8686800" cy="5181600"/>
          </a:xfrm>
        </p:grpSpPr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304800" y="1371600"/>
              <a:ext cx="8686800" cy="51816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5945035" y="1371600"/>
              <a:ext cx="2970365" cy="507831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800" dirty="0" smtClean="0">
                  <a:solidFill>
                    <a:srgbClr val="FF0000"/>
                  </a:solidFill>
                  <a:latin typeface="Times New Roman Bold" charset="0"/>
                  <a:cs typeface="Times New Roman Bold" charset="0"/>
                  <a:sym typeface="Times New Roman Bold" charset="0"/>
                </a:rPr>
                <a:t>Nonlinear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 Bold" charset="0"/>
                  <a:cs typeface="Times New Roman Bold" charset="0"/>
                  <a:sym typeface="Times New Roman Bold" charset="0"/>
                </a:rPr>
                <a:t> Multigrid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06508" y="1524000"/>
              <a:ext cx="2846294" cy="533400"/>
              <a:chOff x="6032503" y="5499100"/>
              <a:chExt cx="1660642" cy="533400"/>
            </a:xfrm>
          </p:grpSpPr>
          <p:sp>
            <p:nvSpPr>
              <p:cNvPr id="30" name="Rectangle 4"/>
              <p:cNvSpPr>
                <a:spLocks/>
              </p:cNvSpPr>
              <p:nvPr/>
            </p:nvSpPr>
            <p:spPr bwMode="auto">
              <a:xfrm>
                <a:off x="6068545" y="5499100"/>
                <a:ext cx="1624600" cy="533400"/>
              </a:xfrm>
              <a:prstGeom prst="rect">
                <a:avLst/>
              </a:prstGeom>
              <a:noFill/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sz="2400" dirty="0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Coarse-grid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rPr>
                  <a:t> Scheme</a:t>
                </a:r>
                <a:endParaRPr lang="en-US" sz="2400" dirty="0">
                  <a:solidFill>
                    <a:schemeClr val="tx1"/>
                  </a:solidFill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  <p:sp>
            <p:nvSpPr>
              <p:cNvPr id="31" name="Rectangle 7"/>
              <p:cNvSpPr>
                <a:spLocks/>
              </p:cNvSpPr>
              <p:nvPr/>
            </p:nvSpPr>
            <p:spPr bwMode="auto">
              <a:xfrm>
                <a:off x="6032503" y="5499100"/>
                <a:ext cx="1660642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00602" y="1981200"/>
              <a:ext cx="3200398" cy="762000"/>
              <a:chOff x="6032502" y="5346700"/>
              <a:chExt cx="1757403" cy="762000"/>
            </a:xfrm>
          </p:grpSpPr>
          <p:sp>
            <p:nvSpPr>
              <p:cNvPr id="33" name="Rectangle 4"/>
              <p:cNvSpPr>
                <a:spLocks/>
              </p:cNvSpPr>
              <p:nvPr/>
            </p:nvSpPr>
            <p:spPr bwMode="auto">
              <a:xfrm>
                <a:off x="6113004" y="5346700"/>
                <a:ext cx="1676901" cy="685800"/>
              </a:xfrm>
              <a:prstGeom prst="rect">
                <a:avLst/>
              </a:prstGeom>
              <a:noFill/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sz="2400" dirty="0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Nonlinear control of coarse-grid correction</a:t>
                </a:r>
                <a:endParaRPr lang="en-US" sz="2400" dirty="0">
                  <a:solidFill>
                    <a:schemeClr val="tx1"/>
                  </a:solidFill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  <p:sp>
            <p:nvSpPr>
              <p:cNvPr id="34" name="Rectangle 7"/>
              <p:cNvSpPr>
                <a:spLocks/>
              </p:cNvSpPr>
              <p:nvPr/>
            </p:nvSpPr>
            <p:spPr bwMode="auto">
              <a:xfrm>
                <a:off x="6032502" y="5346700"/>
                <a:ext cx="1715561" cy="7620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06507" y="2209800"/>
              <a:ext cx="3455894" cy="533400"/>
              <a:chOff x="6032502" y="5499100"/>
              <a:chExt cx="2016307" cy="533400"/>
            </a:xfrm>
          </p:grpSpPr>
          <p:sp>
            <p:nvSpPr>
              <p:cNvPr id="36" name="Rectangle 4"/>
              <p:cNvSpPr>
                <a:spLocks/>
              </p:cNvSpPr>
              <p:nvPr/>
            </p:nvSpPr>
            <p:spPr bwMode="auto">
              <a:xfrm>
                <a:off x="6092651" y="5499100"/>
                <a:ext cx="1956158" cy="533400"/>
              </a:xfrm>
              <a:prstGeom prst="rect">
                <a:avLst/>
              </a:prstGeom>
              <a:noFill/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sz="2400" dirty="0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Restriction/prolongation</a:t>
                </a:r>
                <a:endParaRPr lang="en-US" sz="2400" dirty="0">
                  <a:solidFill>
                    <a:schemeClr val="tx1"/>
                  </a:solidFill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  <p:sp>
            <p:nvSpPr>
              <p:cNvPr id="37" name="Rectangle 7"/>
              <p:cNvSpPr>
                <a:spLocks/>
              </p:cNvSpPr>
              <p:nvPr/>
            </p:nvSpPr>
            <p:spPr bwMode="auto">
              <a:xfrm>
                <a:off x="6032502" y="5499100"/>
                <a:ext cx="1971849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838200" y="2895600"/>
            <a:ext cx="8077200" cy="3581400"/>
            <a:chOff x="762000" y="2895600"/>
            <a:chExt cx="8077200" cy="3581400"/>
          </a:xfrm>
        </p:grpSpPr>
        <p:sp>
          <p:nvSpPr>
            <p:cNvPr id="27" name="Rectangle 7"/>
            <p:cNvSpPr>
              <a:spLocks/>
            </p:cNvSpPr>
            <p:nvPr/>
          </p:nvSpPr>
          <p:spPr bwMode="auto">
            <a:xfrm>
              <a:off x="762000" y="2895600"/>
              <a:ext cx="8077200" cy="3581400"/>
            </a:xfrm>
            <a:prstGeom prst="rect">
              <a:avLst/>
            </a:prstGeom>
            <a:solidFill>
              <a:srgbClr val="FFCCFF">
                <a:alpha val="4700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14400" y="2971800"/>
              <a:ext cx="4038600" cy="838200"/>
              <a:chOff x="6032504" y="5575300"/>
              <a:chExt cx="2217677" cy="838200"/>
            </a:xfrm>
          </p:grpSpPr>
          <p:sp>
            <p:nvSpPr>
              <p:cNvPr id="25" name="Rectangle 4"/>
              <p:cNvSpPr>
                <a:spLocks/>
              </p:cNvSpPr>
              <p:nvPr/>
            </p:nvSpPr>
            <p:spPr bwMode="auto">
              <a:xfrm>
                <a:off x="6113005" y="5575300"/>
                <a:ext cx="2095333" cy="838200"/>
              </a:xfrm>
              <a:prstGeom prst="rect">
                <a:avLst/>
              </a:prstGeom>
              <a:noFill/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sz="2400" dirty="0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Nonlinear control of solution update and CFL adaptation</a:t>
                </a:r>
                <a:endParaRPr lang="en-US" sz="2400" dirty="0">
                  <a:solidFill>
                    <a:schemeClr val="tx1"/>
                  </a:solidFill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  <p:sp>
            <p:nvSpPr>
              <p:cNvPr id="26" name="Rectangle 7"/>
              <p:cNvSpPr>
                <a:spLocks/>
              </p:cNvSpPr>
              <p:nvPr/>
            </p:nvSpPr>
            <p:spPr bwMode="auto">
              <a:xfrm>
                <a:off x="6032504" y="5651500"/>
                <a:ext cx="2217677" cy="7620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029200" y="2971800"/>
              <a:ext cx="3657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 Bold" charset="0"/>
                  <a:cs typeface="Times New Roman Bold" charset="0"/>
                  <a:sym typeface="Times New Roman Bold" charset="0"/>
                </a:rPr>
                <a:t>       Single-grid 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  <a:latin typeface="Times New Roman Bold" charset="0"/>
                  <a:cs typeface="Times New Roman Bold" charset="0"/>
                  <a:sym typeface="Times New Roman Bold" charset="0"/>
                </a:rPr>
                <a:t>iterations / relaxations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71600" y="4114800"/>
            <a:ext cx="7467600" cy="2286000"/>
            <a:chOff x="1295400" y="4114800"/>
            <a:chExt cx="7467600" cy="2286000"/>
          </a:xfrm>
        </p:grpSpPr>
        <p:sp>
          <p:nvSpPr>
            <p:cNvPr id="38" name="Rectangle 7"/>
            <p:cNvSpPr>
              <a:spLocks/>
            </p:cNvSpPr>
            <p:nvPr/>
          </p:nvSpPr>
          <p:spPr bwMode="auto">
            <a:xfrm>
              <a:off x="1295400" y="4114800"/>
              <a:ext cx="7467600" cy="2286000"/>
            </a:xfrm>
            <a:prstGeom prst="rect">
              <a:avLst/>
            </a:prstGeom>
            <a:solidFill>
              <a:srgbClr val="00B0F0">
                <a:alpha val="1800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76403" y="4876800"/>
              <a:ext cx="2362197" cy="1447800"/>
              <a:chOff x="6032502" y="5194300"/>
              <a:chExt cx="1673717" cy="1447800"/>
            </a:xfrm>
          </p:grpSpPr>
          <p:sp>
            <p:nvSpPr>
              <p:cNvPr id="20" name="Rectangle 4"/>
              <p:cNvSpPr>
                <a:spLocks/>
              </p:cNvSpPr>
              <p:nvPr/>
            </p:nvSpPr>
            <p:spPr bwMode="auto">
              <a:xfrm>
                <a:off x="6113003" y="5346700"/>
                <a:ext cx="1539226" cy="1143000"/>
              </a:xfrm>
              <a:prstGeom prst="rect">
                <a:avLst/>
              </a:prstGeom>
              <a:noFill/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sz="2400" dirty="0" err="1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Jacobian</a:t>
                </a:r>
                <a:r>
                  <a:rPr lang="en-US" sz="2400" dirty="0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-Free Newton-</a:t>
                </a:r>
                <a:r>
                  <a:rPr lang="en-US" sz="2400" dirty="0" err="1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Krylov</a:t>
                </a:r>
                <a:r>
                  <a:rPr lang="en-US" sz="2400" dirty="0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 Method (GCR)</a:t>
                </a:r>
                <a:endParaRPr lang="en-US" sz="2400" dirty="0">
                  <a:solidFill>
                    <a:schemeClr val="tx1"/>
                  </a:solidFill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  <p:sp>
            <p:nvSpPr>
              <p:cNvPr id="21" name="Rectangle 7"/>
              <p:cNvSpPr>
                <a:spLocks/>
              </p:cNvSpPr>
              <p:nvPr/>
            </p:nvSpPr>
            <p:spPr bwMode="auto">
              <a:xfrm>
                <a:off x="6032502" y="5194300"/>
                <a:ext cx="1673717" cy="14478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791200" y="41148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 Bold" charset="0"/>
                  <a:cs typeface="Times New Roman Bold" charset="0"/>
                  <a:sym typeface="Times New Roman Bold" charset="0"/>
                </a:rPr>
                <a:t>Linear iterations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67200" y="4572000"/>
            <a:ext cx="4495800" cy="1752600"/>
            <a:chOff x="4191000" y="4572000"/>
            <a:chExt cx="4495800" cy="1752600"/>
          </a:xfrm>
        </p:grpSpPr>
        <p:sp>
          <p:nvSpPr>
            <p:cNvPr id="22" name="Rectangle 7"/>
            <p:cNvSpPr>
              <a:spLocks/>
            </p:cNvSpPr>
            <p:nvPr/>
          </p:nvSpPr>
          <p:spPr bwMode="auto">
            <a:xfrm>
              <a:off x="4191000" y="4648200"/>
              <a:ext cx="4495800" cy="1676400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172201" y="5105400"/>
              <a:ext cx="2362199" cy="1219200"/>
              <a:chOff x="5503217" y="5171440"/>
              <a:chExt cx="2546554" cy="1381760"/>
            </a:xfrm>
          </p:grpSpPr>
          <p:sp>
            <p:nvSpPr>
              <p:cNvPr id="8" name="Rectangle 4"/>
              <p:cNvSpPr>
                <a:spLocks/>
              </p:cNvSpPr>
              <p:nvPr/>
            </p:nvSpPr>
            <p:spPr bwMode="auto">
              <a:xfrm>
                <a:off x="5572043" y="5171440"/>
                <a:ext cx="2477728" cy="1381760"/>
              </a:xfrm>
              <a:prstGeom prst="rect">
                <a:avLst/>
              </a:prstGeom>
              <a:noFill/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sz="2400" dirty="0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Defect-correction multi-color line / point iterations</a:t>
                </a:r>
                <a:endParaRPr lang="en-US" sz="2400" dirty="0">
                  <a:solidFill>
                    <a:schemeClr val="tx1"/>
                  </a:solidFill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  <p:sp>
            <p:nvSpPr>
              <p:cNvPr id="11" name="Rectangle 7"/>
              <p:cNvSpPr>
                <a:spLocks/>
              </p:cNvSpPr>
              <p:nvPr/>
            </p:nvSpPr>
            <p:spPr bwMode="auto">
              <a:xfrm>
                <a:off x="5503217" y="5171440"/>
                <a:ext cx="2546554" cy="13055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343400" y="5334000"/>
              <a:ext cx="1524000" cy="812800"/>
              <a:chOff x="6032502" y="5499100"/>
              <a:chExt cx="1818641" cy="812800"/>
            </a:xfrm>
          </p:grpSpPr>
          <p:sp>
            <p:nvSpPr>
              <p:cNvPr id="17" name="Rectangle 4"/>
              <p:cNvSpPr>
                <a:spLocks/>
              </p:cNvSpPr>
              <p:nvPr/>
            </p:nvSpPr>
            <p:spPr bwMode="auto">
              <a:xfrm>
                <a:off x="6166995" y="5549900"/>
                <a:ext cx="1593215" cy="609600"/>
              </a:xfrm>
              <a:prstGeom prst="rect">
                <a:avLst/>
              </a:prstGeom>
              <a:noFill/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sz="2400" dirty="0" smtClean="0">
                    <a:latin typeface="Times New Roman Bold" charset="0"/>
                    <a:cs typeface="Times New Roman Bold" charset="0"/>
                    <a:sym typeface="Times New Roman Bold" charset="0"/>
                  </a:rPr>
                  <a:t>Linear Multigrid</a:t>
                </a:r>
                <a:endParaRPr lang="en-US" sz="2400" dirty="0">
                  <a:solidFill>
                    <a:schemeClr val="tx1"/>
                  </a:solidFill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  <p:sp>
            <p:nvSpPr>
              <p:cNvPr id="18" name="Rectangle 7"/>
              <p:cNvSpPr>
                <a:spLocks/>
              </p:cNvSpPr>
              <p:nvPr/>
            </p:nvSpPr>
            <p:spPr bwMode="auto">
              <a:xfrm>
                <a:off x="6032502" y="5499100"/>
                <a:ext cx="1818641" cy="8128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lgDash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724400" y="4572000"/>
              <a:ext cx="381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 Bold" charset="0"/>
                  <a:cs typeface="Times New Roman Bold" charset="0"/>
                  <a:sym typeface="Times New Roman Bold" charset="0"/>
                </a:rPr>
                <a:t>Variable preconditioner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Primal Multigrid (</a:t>
            </a:r>
            <a:r>
              <a:rPr lang="en-US" sz="2800" dirty="0" err="1" smtClean="0"/>
              <a:t>PrMG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83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Solves equations on regular primal grids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Can use any primal coarse grid with prescribed prolongation and restriction.</a:t>
            </a:r>
          </a:p>
          <a:p>
            <a:r>
              <a:rPr lang="en-US" dirty="0" smtClean="0"/>
              <a:t>   Typically, coarse  grids are nested grids constructed by full coarsening.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Prolongation is a linear interpolation </a:t>
            </a:r>
          </a:p>
          <a:p>
            <a:r>
              <a:rPr lang="en-US" dirty="0" smtClean="0"/>
              <a:t>   (typically, bi-linear or tri-linear)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Residual restriction is a (scaled) </a:t>
            </a:r>
          </a:p>
          <a:p>
            <a:r>
              <a:rPr lang="en-US" dirty="0" smtClean="0"/>
              <a:t>   transposition to the prolongation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Coarse-grid discretizations are </a:t>
            </a:r>
          </a:p>
          <a:p>
            <a:r>
              <a:rPr lang="en-US" dirty="0" smtClean="0"/>
              <a:t>   the same as on fine grids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341203"/>
            <a:ext cx="3429000" cy="83099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Extremely efficient on </a:t>
            </a:r>
          </a:p>
          <a:p>
            <a:r>
              <a:rPr lang="en-US" sz="2400" dirty="0" smtClean="0"/>
              <a:t>structured grids</a:t>
            </a:r>
            <a:endParaRPr lang="en-US" sz="2400" dirty="0"/>
          </a:p>
        </p:txBody>
      </p:sp>
      <p:pic>
        <p:nvPicPr>
          <p:cNvPr id="6" name="Picture 5" descr="hc_pr_3.jpg"/>
          <p:cNvPicPr>
            <a:picLocks noChangeAspect="1"/>
          </p:cNvPicPr>
          <p:nvPr/>
        </p:nvPicPr>
        <p:blipFill>
          <a:blip r:embed="rId2" cstate="print"/>
          <a:srcRect t="18812" r="22200" b="21239"/>
          <a:stretch>
            <a:fillRect/>
          </a:stretch>
        </p:blipFill>
        <p:spPr>
          <a:xfrm>
            <a:off x="4343400" y="2743200"/>
            <a:ext cx="4505554" cy="343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772400" cy="914400"/>
          </a:xfrm>
        </p:spPr>
        <p:txBody>
          <a:bodyPr/>
          <a:lstStyle/>
          <a:p>
            <a:pPr lvl="1"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altLang="ja-JP" sz="2800" dirty="0" smtClean="0"/>
              <a:t>Hierarchical Agglomeration Scheme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ja-JP" sz="2000" b="1" i="0" dirty="0"/>
              <a:t>Hierarchical Agglomeration </a:t>
            </a:r>
            <a:r>
              <a:rPr lang="en-US" altLang="ja-JP" sz="2000" b="1" i="0" dirty="0" smtClean="0"/>
              <a:t>scheme:</a:t>
            </a:r>
            <a:endParaRPr lang="en-US" altLang="ja-JP" sz="2000" b="1" i="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5910808" cy="150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>
              <a:buFontTx/>
              <a:buChar char="•"/>
            </a:pPr>
            <a:r>
              <a:rPr lang="en-US" altLang="ja-JP" sz="1800" b="1" dirty="0"/>
              <a:t> </a:t>
            </a:r>
            <a:r>
              <a:rPr lang="en-US" altLang="ja-JP" b="1" dirty="0" smtClean="0"/>
              <a:t>H</a:t>
            </a:r>
            <a:r>
              <a:rPr lang="en-US" altLang="ja-JP" sz="1800" b="1" i="0" dirty="0" smtClean="0"/>
              <a:t>ierarchies</a:t>
            </a:r>
            <a:r>
              <a:rPr lang="en-US" altLang="ja-JP" sz="1800" i="0" dirty="0"/>
              <a:t>: corners, ridges, valleys, </a:t>
            </a:r>
            <a:r>
              <a:rPr lang="en-US" altLang="ja-JP" sz="1800" i="0" dirty="0" smtClean="0"/>
              <a:t>interiors</a:t>
            </a:r>
            <a:endParaRPr lang="en-US" altLang="ja-JP" sz="1000" i="0" dirty="0"/>
          </a:p>
          <a:p>
            <a:endParaRPr lang="en-US" altLang="ja-JP" sz="1000" i="0" dirty="0"/>
          </a:p>
          <a:p>
            <a:pPr>
              <a:buFontTx/>
              <a:buChar char="•"/>
            </a:pPr>
            <a:r>
              <a:rPr lang="en-US" altLang="ja-JP" sz="1800" i="0" dirty="0"/>
              <a:t> </a:t>
            </a:r>
            <a:r>
              <a:rPr lang="en-US" altLang="ja-JP" sz="1800" b="1" i="0" dirty="0"/>
              <a:t>Agglomerate within the topology</a:t>
            </a:r>
            <a:r>
              <a:rPr lang="en-US" altLang="ja-JP" sz="1800" i="0" dirty="0"/>
              <a:t> </a:t>
            </a:r>
            <a:endParaRPr lang="en-US" altLang="ja-JP" sz="1400" i="0" dirty="0"/>
          </a:p>
          <a:p>
            <a:pPr>
              <a:buFontTx/>
              <a:buChar char="•"/>
            </a:pPr>
            <a:endParaRPr lang="en-US" altLang="ja-JP" sz="1000" i="0" dirty="0"/>
          </a:p>
          <a:p>
            <a:pPr>
              <a:buFontTx/>
              <a:buChar char="•"/>
            </a:pPr>
            <a:r>
              <a:rPr lang="en-US" altLang="ja-JP" sz="1800" i="0" dirty="0"/>
              <a:t> </a:t>
            </a:r>
            <a:r>
              <a:rPr lang="en-US" altLang="ja-JP" sz="1800" b="1" i="0" dirty="0"/>
              <a:t>Advancing-front</a:t>
            </a:r>
            <a:r>
              <a:rPr lang="en-US" altLang="ja-JP" sz="1800" i="0" dirty="0"/>
              <a:t>: </a:t>
            </a:r>
            <a:endParaRPr lang="en-US" altLang="ja-JP" sz="1800" i="0" dirty="0" smtClean="0"/>
          </a:p>
          <a:p>
            <a:r>
              <a:rPr lang="en-US" altLang="ja-JP" dirty="0" smtClean="0"/>
              <a:t>            </a:t>
            </a:r>
            <a:r>
              <a:rPr lang="en-US" altLang="ja-JP" sz="1800" i="0" dirty="0" smtClean="0"/>
              <a:t>corners </a:t>
            </a:r>
            <a:r>
              <a:rPr lang="en-US" altLang="ja-JP" sz="1800" i="0" dirty="0" smtClean="0">
                <a:sym typeface="Wingdings"/>
              </a:rPr>
              <a:t></a:t>
            </a:r>
            <a:r>
              <a:rPr lang="en-US" altLang="ja-JP" sz="1800" i="0" dirty="0" smtClean="0"/>
              <a:t> </a:t>
            </a:r>
            <a:r>
              <a:rPr lang="en-US" altLang="ja-JP" sz="1800" i="0" dirty="0"/>
              <a:t>ridges </a:t>
            </a:r>
            <a:r>
              <a:rPr lang="en-US" altLang="ja-JP" sz="1800" i="0" dirty="0" smtClean="0">
                <a:sym typeface="Wingdings"/>
              </a:rPr>
              <a:t></a:t>
            </a:r>
            <a:r>
              <a:rPr lang="en-US" altLang="ja-JP" sz="1800" i="0" dirty="0" smtClean="0"/>
              <a:t> </a:t>
            </a:r>
            <a:r>
              <a:rPr lang="en-US" altLang="ja-JP" sz="1800" i="0" dirty="0"/>
              <a:t>valleys </a:t>
            </a:r>
            <a:r>
              <a:rPr lang="en-US" altLang="ja-JP" sz="1800" i="0" dirty="0" smtClean="0">
                <a:sym typeface="Wingdings"/>
              </a:rPr>
              <a:t></a:t>
            </a:r>
            <a:r>
              <a:rPr lang="en-US" altLang="ja-JP" sz="1800" i="0" dirty="0" smtClean="0"/>
              <a:t> interiors</a:t>
            </a:r>
            <a:endParaRPr lang="en-US" altLang="ja-JP" sz="1800" i="0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3352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US" altLang="ja-JP" sz="2000" b="1" i="0" dirty="0"/>
              <a:t>Agglomeration Schedule: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3400" y="3733800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ja-JP" sz="1800" i="0" dirty="0"/>
              <a:t> Viscous boundaries (bottom of implicit-lines)</a:t>
            </a:r>
          </a:p>
          <a:p>
            <a:pPr marL="457200" indent="-457200">
              <a:buFontTx/>
              <a:buAutoNum type="arabicPeriod"/>
            </a:pPr>
            <a:r>
              <a:rPr lang="en-US" altLang="ja-JP" sz="1800" i="0" dirty="0"/>
              <a:t> Prismatic layers (implicit-line agglomeration</a:t>
            </a:r>
            <a:r>
              <a:rPr lang="en-US" altLang="ja-JP" sz="1800" i="0" dirty="0" smtClean="0"/>
              <a:t>)</a:t>
            </a:r>
            <a:endParaRPr lang="en-US" altLang="ja-JP" sz="1800" i="0" dirty="0"/>
          </a:p>
          <a:p>
            <a:pPr marL="457200" indent="-457200">
              <a:buFontTx/>
              <a:buAutoNum type="arabicPeriod"/>
            </a:pPr>
            <a:r>
              <a:rPr lang="en-US" altLang="ja-JP" sz="1800" i="0" dirty="0"/>
              <a:t> Rest of the </a:t>
            </a:r>
            <a:r>
              <a:rPr lang="en-US" altLang="ja-JP" sz="1800" i="0" dirty="0" smtClean="0"/>
              <a:t>boundaries</a:t>
            </a:r>
            <a:endParaRPr lang="en-US" altLang="ja-JP" sz="1800" i="0" dirty="0"/>
          </a:p>
          <a:p>
            <a:pPr marL="457200" indent="-457200">
              <a:buFontTx/>
              <a:buAutoNum type="arabicPeriod"/>
            </a:pPr>
            <a:r>
              <a:rPr lang="en-US" altLang="ja-JP" sz="1800" i="0" dirty="0"/>
              <a:t> </a:t>
            </a:r>
            <a:r>
              <a:rPr lang="en-US" altLang="ja-JP" sz="1800" i="0" dirty="0" smtClean="0"/>
              <a:t>Interior</a:t>
            </a:r>
            <a:endParaRPr lang="en-US" altLang="ja-JP" sz="1800" i="0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67400" y="1371600"/>
            <a:ext cx="3276602" cy="3713584"/>
            <a:chOff x="6172199" y="1371600"/>
            <a:chExt cx="2971801" cy="2276475"/>
          </a:xfrm>
        </p:grpSpPr>
        <p:pic>
          <p:nvPicPr>
            <p:cNvPr id="18442" name="Picture 8" descr="C:\hiroakin\WORK2010\Doc2010\AIAA2010\mgpaper\final\Copy of naca15-zoo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0" y="1371600"/>
              <a:ext cx="2000250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>
              <a:off x="6858000" y="1676400"/>
              <a:ext cx="381000" cy="5334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0"/>
            <p:cNvSpPr>
              <a:spLocks noChangeShapeType="1"/>
            </p:cNvSpPr>
            <p:nvPr/>
          </p:nvSpPr>
          <p:spPr bwMode="auto">
            <a:xfrm>
              <a:off x="6858000" y="1676400"/>
              <a:ext cx="990600" cy="5334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11"/>
            <p:cNvSpPr txBox="1">
              <a:spLocks noChangeArrowheads="1"/>
            </p:cNvSpPr>
            <p:nvPr/>
          </p:nvSpPr>
          <p:spPr bwMode="auto">
            <a:xfrm>
              <a:off x="6172199" y="1529267"/>
              <a:ext cx="958604" cy="226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r>
                <a:rPr lang="en-US" altLang="ja-JP" i="0" dirty="0"/>
                <a:t>Corners</a:t>
              </a: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6858000" y="2286000"/>
              <a:ext cx="1295400" cy="4572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6858000" y="2286000"/>
              <a:ext cx="533400" cy="5334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Text Box 14"/>
            <p:cNvSpPr txBox="1">
              <a:spLocks noChangeArrowheads="1"/>
            </p:cNvSpPr>
            <p:nvPr/>
          </p:nvSpPr>
          <p:spPr bwMode="auto">
            <a:xfrm>
              <a:off x="6241311" y="2103111"/>
              <a:ext cx="954801" cy="226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r>
                <a:rPr lang="en-US" altLang="ja-JP" dirty="0"/>
                <a:t>Ridges</a:t>
              </a:r>
            </a:p>
          </p:txBody>
        </p:sp>
        <p:sp>
          <p:nvSpPr>
            <p:cNvPr id="18449" name="Line 15"/>
            <p:cNvSpPr>
              <a:spLocks noChangeShapeType="1"/>
            </p:cNvSpPr>
            <p:nvPr/>
          </p:nvSpPr>
          <p:spPr bwMode="auto">
            <a:xfrm flipV="1">
              <a:off x="7010400" y="2819400"/>
              <a:ext cx="1905000" cy="3810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6"/>
            <p:cNvSpPr>
              <a:spLocks noChangeShapeType="1"/>
            </p:cNvSpPr>
            <p:nvPr/>
          </p:nvSpPr>
          <p:spPr bwMode="auto">
            <a:xfrm>
              <a:off x="7010400" y="3200400"/>
              <a:ext cx="91440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6241311" y="3030089"/>
              <a:ext cx="954801" cy="226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r>
                <a:rPr lang="en-US" altLang="ja-JP" dirty="0"/>
                <a:t>Valleys</a:t>
              </a:r>
            </a:p>
          </p:txBody>
        </p:sp>
      </p:grpSp>
      <p:sp>
        <p:nvSpPr>
          <p:cNvPr id="18440" name="Text Box 25"/>
          <p:cNvSpPr txBox="1">
            <a:spLocks noChangeArrowheads="1"/>
          </p:cNvSpPr>
          <p:nvPr/>
        </p:nvSpPr>
        <p:spPr bwMode="auto">
          <a:xfrm>
            <a:off x="2667000" y="6183874"/>
            <a:ext cx="403860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r>
              <a:rPr lang="en-US" altLang="ja-JP" sz="1800" b="1" i="0" dirty="0"/>
              <a:t>Full-coarsening </a:t>
            </a:r>
            <a:r>
              <a:rPr lang="en-US" altLang="ja-JP" sz="1800" b="1" i="0" dirty="0" smtClean="0"/>
              <a:t>line-agglomeration </a:t>
            </a:r>
            <a:endParaRPr lang="en-US" altLang="ja-JP" sz="1800" b="1" i="0" dirty="0"/>
          </a:p>
        </p:txBody>
      </p:sp>
      <p:pic>
        <p:nvPicPr>
          <p:cNvPr id="18441" name="Picture 27" descr="C:\hiroakin\WORK2010\Doc2010\AIAA2010\mgpaper\final\presentation\quad_grid\full_coarse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648200"/>
            <a:ext cx="4066180" cy="153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Agglomeration Multigrid (</a:t>
            </a:r>
            <a:r>
              <a:rPr lang="en-US" sz="2800" dirty="0" err="1" smtClean="0"/>
              <a:t>AgMG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9" name="Picture 8" descr="f6wb-lineagglon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895600"/>
            <a:ext cx="4048125" cy="3554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2954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Solves equations on arbitrary primal grids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Coarse  grids are (line) agglomerated, full coarsening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Prolongation is a linear interpolation from a coarse tetrahedron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Residuals restriction is conservative summation of agglomerated  fine-grid residuals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Coarse-grid discretizations are consistent; currently, 1</a:t>
            </a:r>
            <a:r>
              <a:rPr lang="en-US" baseline="30000" dirty="0" smtClean="0"/>
              <a:t>st</a:t>
            </a:r>
            <a:r>
              <a:rPr lang="en-US" dirty="0" smtClean="0"/>
              <a:t> order for </a:t>
            </a:r>
            <a:r>
              <a:rPr lang="en-US" dirty="0" err="1" smtClean="0"/>
              <a:t>inviscid</a:t>
            </a:r>
            <a:r>
              <a:rPr lang="en-US" dirty="0" smtClean="0"/>
              <a:t> fluxes</a:t>
            </a:r>
          </a:p>
        </p:txBody>
      </p:sp>
      <p:pic>
        <p:nvPicPr>
          <p:cNvPr id="10" name="Picture 9" descr="fig34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95600"/>
            <a:ext cx="4000500" cy="2473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5486400"/>
            <a:ext cx="4038600" cy="83099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Significant speed-up over single-grid iterations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NETV Overview_ver2">
  <a:themeElements>
    <a:clrScheme name="NETV Overview_ver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TV Overview_ver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V Overview_ver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V Overview_ver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V Overview_ver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V Overview_ver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V Overview_ver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V Overview_ver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V Overview_ver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ETV Overview_ver2">
  <a:themeElements>
    <a:clrScheme name="2_NETV Overview_ver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ETV Overview_ver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ETV Overview_ver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V Overview_ver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V Overview_ver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V Overview_ver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V Overview_ver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V Overview_ver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V Overview_ver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NETV Overview_ver2</Template>
  <TotalTime>50029</TotalTime>
  <Words>2235</Words>
  <Application>Microsoft Office PowerPoint</Application>
  <PresentationFormat>On-screen Show (4:3)</PresentationFormat>
  <Paragraphs>402</Paragraphs>
  <Slides>41</Slides>
  <Notes>1</Notes>
  <HiddenSlides>0</HiddenSlides>
  <MMClips>6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NETV Overview_ver2</vt:lpstr>
      <vt:lpstr>2_NETV Overview_ver2</vt:lpstr>
      <vt:lpstr>Custom Design</vt:lpstr>
      <vt:lpstr>Acrobat Document</vt:lpstr>
      <vt:lpstr>Evaluation of Multigrid Solutions for Turbulent Flows</vt:lpstr>
      <vt:lpstr>FUN3D http://fun3d.larc.nasa.gov</vt:lpstr>
      <vt:lpstr>   </vt:lpstr>
      <vt:lpstr>   </vt:lpstr>
      <vt:lpstr>Overview of Multigrid Solver</vt:lpstr>
      <vt:lpstr>Slide 6</vt:lpstr>
      <vt:lpstr>Primal Multigrid (PrMG)</vt:lpstr>
      <vt:lpstr> Hierarchical Agglomeration Scheme</vt:lpstr>
      <vt:lpstr> Agglomeration Multigrid (AgMG)</vt:lpstr>
      <vt:lpstr> Agglomeration Multigrid (AgMG) in FUN3D</vt:lpstr>
      <vt:lpstr>TauBench: Evaluating Time to Solution</vt:lpstr>
      <vt:lpstr>Additional Goal:  Reevaluate Turbulent Solutions on Tetrahedral Grids with 2nd Order Convective Terms in Turbulence Model</vt:lpstr>
      <vt:lpstr>Current Standards for Practical Turbulent Solutions</vt:lpstr>
      <vt:lpstr>Why Do We Care About Tetrahedral Grids?</vt:lpstr>
      <vt:lpstr>Test Cases</vt:lpstr>
      <vt:lpstr>Flat Plate from TMR website </vt:lpstr>
      <vt:lpstr>Flat Plate from TMR website (cont.)</vt:lpstr>
      <vt:lpstr>NACA-0012 from TMR website. 16 processors, 1793 x 513 grid, tol = 1e-9, TB WU ~ 2 sec</vt:lpstr>
      <vt:lpstr>NACA-0012 from TMR website (cont.)</vt:lpstr>
      <vt:lpstr>3D Hemisphere Cylinder from TMR website</vt:lpstr>
      <vt:lpstr>Hemisphere Cylinder from TMR website, 20M grid,  192 processors, tol = 1e-10, TB WU =3.674 sec</vt:lpstr>
      <vt:lpstr>3D Wing-body-tail DPW-4 configuration</vt:lpstr>
      <vt:lpstr>3D Wing-body-tail DPW-4 configuration (cont.)</vt:lpstr>
      <vt:lpstr>3D Wing-body-tail DPW-4 configuration (cont.)</vt:lpstr>
      <vt:lpstr>3D Wing-Body DPW-5 configuration </vt:lpstr>
      <vt:lpstr>3D Wing-Body DPW-5 configuration (cont.) </vt:lpstr>
      <vt:lpstr>3D Wing-Body DPW-5 configuration (cont.)</vt:lpstr>
      <vt:lpstr>Grid Refinement Study</vt:lpstr>
      <vt:lpstr>NACA-0012 validation case at TMR website: AoA = 10 degrees, M= 0.15, Re = 6M</vt:lpstr>
      <vt:lpstr>Grid Refinement Study</vt:lpstr>
      <vt:lpstr>Slide 31</vt:lpstr>
      <vt:lpstr>Grid Refinement Study: Convergence of Drag</vt:lpstr>
      <vt:lpstr>Improved Trailing-Edge Resolution: Chord-Wise Mesh Spacing the Same as at Leading Edge </vt:lpstr>
      <vt:lpstr>Improved Convergence of Skin Friction at Trailing Edge</vt:lpstr>
      <vt:lpstr>Grid Refinement Study: Convergence of Lift and Pitching Moment</vt:lpstr>
      <vt:lpstr>Convergence variation as function of trailing-edge resolution</vt:lpstr>
      <vt:lpstr>Conclusions</vt:lpstr>
      <vt:lpstr>  Conclusions: Multigrid </vt:lpstr>
      <vt:lpstr>  Conclusions: Efficiency Evaluation </vt:lpstr>
      <vt:lpstr>  Conclusions: Accuracy and Grid Resolution </vt:lpstr>
      <vt:lpstr>Thank You!</vt:lpstr>
    </vt:vector>
  </TitlesOfParts>
  <Company>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Education for the 21st Century</dc:title>
  <dc:creator>robert.lindberg</dc:creator>
  <cp:lastModifiedBy>boris.diskin</cp:lastModifiedBy>
  <cp:revision>294</cp:revision>
  <cp:lastPrinted>2008-03-27T14:51:41Z</cp:lastPrinted>
  <dcterms:created xsi:type="dcterms:W3CDTF">2008-04-03T17:53:52Z</dcterms:created>
  <dcterms:modified xsi:type="dcterms:W3CDTF">2014-02-18T15:50:51Z</dcterms:modified>
</cp:coreProperties>
</file>