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 showSpecialPlsOnTitleSld="0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65" Type="http://schemas.openxmlformats.org/officeDocument/2006/relationships/slide" Target="slides/slide6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turbmodels.larc.nasa.gov/nasahump_val.html" TargetMode="Externa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4bd703b09d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4bd703b09d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4af3527b12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4af3527b12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truth beta distribution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52b29be97f_1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52b29be97f_1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J_c(\beta)=\|k_d-k_m(\beta)\|_2^2+\lambda\|\beta-1.0\|_2^2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k_d = T_{\mathrm{truth}}(x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k_d = T_{\mathrm{truth}}(z)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\min_\beta (J_c)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k_d =\{ C_L, C_D,C_f,T,...\}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\beta(x_j)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f(\eta)=\beta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4af3527b12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4af3527b12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Update Slide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51f896cd58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51f896cd58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Update Slide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51f896cd58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51f896cd58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Update Slide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52b29be97f_1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52b29be97f_1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J_c(\beta)=\|k_d-k_m(\beta)\|_2^2+\lambda\|\beta-1.0\|_2^2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k_d = T_{\mathrm{truth}}(x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k_d = T_{\mathrm{truth}}(z)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\min_\beta (J_c)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k_d =\{ C_L, C_D,C_f,T,...\}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\beta(x_j)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f(\eta)=\beta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4af3527b12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4af3527b12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Change to have correct features for model problem, add additional slide to show features for CFD case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x_j = \sum_i y_i w_{ji}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y_j(x_j) = \tanh(x_j)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w^{i+1}=w^{i}-\alpha \frac{\partial (SSE)}{\partial w}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\beta(\eta,w)=\sum_{i=1}^{N_c}\left[w_{N_c+1}\tanh\left(\sum_{j=1}^nw_{ij}\eta_j\right) \right]+w_{N_c+1}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51ff9be1d8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51ff9be1d8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51f896cd58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51f896cd58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52b29be97f_1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52b29be97f_1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4ca0d54269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4ca0d54269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4ca0d54269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4ca0d54269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51f896cd58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51f896cd58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4a011081c0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4a011081c0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\frac{\partial \hat{\nu}}{\partial t}+u_j \frac{\partial \hat{\nu}}{\partial x_j}=\mathrm{P-D+Diffusion}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 = \gamma c_{b1}(1-f_{t2})\hat{S}\hat{\nu}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4a011081c0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4a011081c0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J_c(\beta)=\|k_d-k_m(\beta)\|_2^2+\lambda\|\beta-1.0\|_2^2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\min_\beta (J_c)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k_d =\{ C_L, C_D,C_f,T,...\}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\beta(x_j)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f(\eta)=\beta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4ac49125d7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4ac49125d7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k_d \equiv C_{L_{\mathrm{exp}}} = 1.05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k_{m_{\mathrm{baseline}}}\equiv C_{L_{\mathrm{baseline}}}=1.16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J_c(\beta)=(1.05-C_L)^2+\frac{1}{2}\lambda\sum_{i}^n(\beta_i-1.0)^2 \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4a011081c0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4a011081c0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4d3b95ff81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4d3b95ff81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4a011081c0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4a011081c0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Show initial and final pressure here insead of movie.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4bd703b09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4bd703b09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4a011081c0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4a011081c0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4a011081c0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4a011081c0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\eta=\left[\frac{P}{D},\quad \frac{|S|}{|\Omega|},\quad\delta,\quad\chi\right]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4c2897d8a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4c2897d8a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Show that the lift gets worse on this slide!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\beta(\vec{x})\to \beta(\eta)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4ac7c4ba4a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4ac7c4ba4a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4e504a807f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4e504a807f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4ac7c4ba4a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4ac7c4ba4a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4ac7c4ba4a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4ac7c4ba4a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J_e(\beta_T)=\|k_d-k_m(\beta_T)\|_2^2+\lambda\|\beta_T-1.0\|_2^2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33c096e27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33c096e27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MAKE SYM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51f896cd58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51f896cd58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4a283ad38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4a283ad38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Show pressure before and after as well here!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4a283ad38d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4a283ad38d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4e504a807f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4e504a807f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4e504a807f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4e504a807f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4a283ad38d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4a283ad38d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J_d(w)=\|k_d-k_m(w)\|_2^2+\lambda\|\beta(w)-1.0\|_2^2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4a283ad38d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4a283ad38d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4bc910cf8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4bc910cf8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Make color pop more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4b338e182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4b338e182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4bc910cf81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4bc910cf81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4bca7643fe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4bca7643fe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J_d = \sum_i^n j_{d_i} \\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\frac{dJ_d}{dw}=\sum_i^n \frac{d{j_d}}{dw}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51ff9be1d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51ff9be1d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4af3527b12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4af3527b12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Maybe try testing on varying T_infty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Bayesian networks?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4af3527b12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4af3527b12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4b7fdcd67b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4b7fdcd67b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529a9f2803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529a9f2803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52b29be97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52b29be97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52b29be97f_1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52b29be97f_1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51ff9be1d8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51ff9be1d8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</a:rPr>
              <a:t>3 columns with math differentiating 3 methods, FI, FI+ML | Embedded | Direct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529a9f2803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529a9f2803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4e504a807f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4e504a807f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529a9f2803_1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529a9f2803_1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https://turbmodels.larc.nasa.gov/nasahump_val.html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529a9f2803_1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529a9f2803_1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529a9f2803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529a9f2803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52b29be97f_1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52b29be97f_1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4c124357cf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4c124357cf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is not available in a form or context that is immediately useful. Need novel strategies to extract information. Even if it is extracted, converting it to useful modeling knowledge takes a bit of thinking and effort.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529a9f2803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529a9f2803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4bca7643fe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4bca7643fe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4c124357cf_1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4c124357cf_1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most cases what we infer cannot be learned….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\frac{\partial \bar{u}}{\partial t}+\mathcal{R}(\bar{u}) =\mathrm{\bold{M}}(\bar{u},\bar{v},\delta(\vec{x})); \quad \min_{\delta{(\vec{x})}}\|\bar{u}_{\mathrm{data}}-\bar{u}\|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52b29be97f_1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52b29be97f_1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4e504a807f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4e504a807f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5" Type="http://schemas.openxmlformats.org/officeDocument/2006/relationships/image" Target="../media/image11.png"/><Relationship Id="rId6" Type="http://schemas.openxmlformats.org/officeDocument/2006/relationships/image" Target="../media/image9.png"/><Relationship Id="rId7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5" Type="http://schemas.openxmlformats.org/officeDocument/2006/relationships/image" Target="../media/image11.png"/><Relationship Id="rId6" Type="http://schemas.openxmlformats.org/officeDocument/2006/relationships/image" Target="../media/image9.png"/><Relationship Id="rId7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Relationship Id="rId4" Type="http://schemas.openxmlformats.org/officeDocument/2006/relationships/image" Target="../media/image28.png"/><Relationship Id="rId5" Type="http://schemas.openxmlformats.org/officeDocument/2006/relationships/image" Target="../media/image36.png"/><Relationship Id="rId6" Type="http://schemas.openxmlformats.org/officeDocument/2006/relationships/image" Target="../media/image81.png"/><Relationship Id="rId7" Type="http://schemas.openxmlformats.org/officeDocument/2006/relationships/image" Target="../media/image17.png"/><Relationship Id="rId8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Relationship Id="rId4" Type="http://schemas.openxmlformats.org/officeDocument/2006/relationships/image" Target="../media/image16.png"/><Relationship Id="rId11" Type="http://schemas.openxmlformats.org/officeDocument/2006/relationships/image" Target="../media/image22.png"/><Relationship Id="rId10" Type="http://schemas.openxmlformats.org/officeDocument/2006/relationships/image" Target="../media/image57.png"/><Relationship Id="rId9" Type="http://schemas.openxmlformats.org/officeDocument/2006/relationships/image" Target="../media/image61.png"/><Relationship Id="rId5" Type="http://schemas.openxmlformats.org/officeDocument/2006/relationships/image" Target="../media/image20.png"/><Relationship Id="rId6" Type="http://schemas.openxmlformats.org/officeDocument/2006/relationships/image" Target="../media/image19.png"/><Relationship Id="rId7" Type="http://schemas.openxmlformats.org/officeDocument/2006/relationships/image" Target="../media/image21.png"/><Relationship Id="rId8" Type="http://schemas.openxmlformats.org/officeDocument/2006/relationships/image" Target="../media/image2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8.png"/><Relationship Id="rId4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3.png"/><Relationship Id="rId4" Type="http://schemas.openxmlformats.org/officeDocument/2006/relationships/image" Target="../media/image30.png"/><Relationship Id="rId5" Type="http://schemas.openxmlformats.org/officeDocument/2006/relationships/image" Target="../media/image32.png"/><Relationship Id="rId6" Type="http://schemas.openxmlformats.org/officeDocument/2006/relationships/image" Target="../media/image2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4.png"/><Relationship Id="rId4" Type="http://schemas.openxmlformats.org/officeDocument/2006/relationships/image" Target="../media/image13.png"/><Relationship Id="rId5" Type="http://schemas.openxmlformats.org/officeDocument/2006/relationships/image" Target="../media/image34.png"/><Relationship Id="rId6" Type="http://schemas.openxmlformats.org/officeDocument/2006/relationships/image" Target="../media/image12.png"/><Relationship Id="rId7" Type="http://schemas.openxmlformats.org/officeDocument/2006/relationships/image" Target="../media/image1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9.png"/><Relationship Id="rId4" Type="http://schemas.openxmlformats.org/officeDocument/2006/relationships/image" Target="../media/image35.png"/><Relationship Id="rId5" Type="http://schemas.openxmlformats.org/officeDocument/2006/relationships/image" Target="../media/image4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1.png"/><Relationship Id="rId4" Type="http://schemas.openxmlformats.org/officeDocument/2006/relationships/image" Target="../media/image37.jpg"/><Relationship Id="rId5" Type="http://schemas.openxmlformats.org/officeDocument/2006/relationships/image" Target="../media/image46.jpg"/><Relationship Id="rId6" Type="http://schemas.openxmlformats.org/officeDocument/2006/relationships/image" Target="../media/image3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8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8.gif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5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9.png"/><Relationship Id="rId4" Type="http://schemas.openxmlformats.org/officeDocument/2006/relationships/image" Target="../media/image55.jpg"/><Relationship Id="rId5" Type="http://schemas.openxmlformats.org/officeDocument/2006/relationships/image" Target="../media/image4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3.png"/><Relationship Id="rId4" Type="http://schemas.openxmlformats.org/officeDocument/2006/relationships/image" Target="../media/image10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4.png"/><Relationship Id="rId4" Type="http://schemas.openxmlformats.org/officeDocument/2006/relationships/image" Target="../media/image50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6.png"/><Relationship Id="rId4" Type="http://schemas.openxmlformats.org/officeDocument/2006/relationships/image" Target="../media/image5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9.gif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4.gif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3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5.jpg"/><Relationship Id="rId4" Type="http://schemas.openxmlformats.org/officeDocument/2006/relationships/image" Target="../media/image74.jpg"/><Relationship Id="rId5" Type="http://schemas.openxmlformats.org/officeDocument/2006/relationships/image" Target="../media/image66.jpg"/><Relationship Id="rId6" Type="http://schemas.openxmlformats.org/officeDocument/2006/relationships/image" Target="../media/image67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0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2.png"/><Relationship Id="rId4" Type="http://schemas.openxmlformats.org/officeDocument/2006/relationships/image" Target="../media/image58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80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8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73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76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75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3.png"/><Relationship Id="rId4" Type="http://schemas.openxmlformats.org/officeDocument/2006/relationships/image" Target="../media/image34.png"/><Relationship Id="rId10" Type="http://schemas.openxmlformats.org/officeDocument/2006/relationships/image" Target="../media/image52.png"/><Relationship Id="rId9" Type="http://schemas.openxmlformats.org/officeDocument/2006/relationships/image" Target="../media/image53.png"/><Relationship Id="rId5" Type="http://schemas.openxmlformats.org/officeDocument/2006/relationships/image" Target="../media/image12.png"/><Relationship Id="rId6" Type="http://schemas.openxmlformats.org/officeDocument/2006/relationships/image" Target="../media/image11.png"/><Relationship Id="rId7" Type="http://schemas.openxmlformats.org/officeDocument/2006/relationships/image" Target="../media/image44.png"/><Relationship Id="rId8" Type="http://schemas.openxmlformats.org/officeDocument/2006/relationships/image" Target="../media/image50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77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70.png"/><Relationship Id="rId4" Type="http://schemas.openxmlformats.org/officeDocument/2006/relationships/image" Target="../media/image82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71.gif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72.gif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3.png"/><Relationship Id="rId6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6675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247550" y="-376270"/>
            <a:ext cx="8520600" cy="327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666666"/>
                </a:solidFill>
                <a:highlight>
                  <a:srgbClr val="FFFFFF"/>
                </a:highlight>
              </a:rPr>
              <a:t>Integrated Field Inversion and Machine Learning With Embedded Neural Network Training</a:t>
            </a:r>
            <a:endParaRPr sz="30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</a:rPr>
              <a:t>March 19th, 2019</a:t>
            </a:r>
            <a:endParaRPr sz="18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56" name="Google Shape;56;p13"/>
          <p:cNvSpPr txBox="1"/>
          <p:nvPr>
            <p:ph idx="1" type="subTitle"/>
          </p:nvPr>
        </p:nvSpPr>
        <p:spPr>
          <a:xfrm>
            <a:off x="2170450" y="2053500"/>
            <a:ext cx="4905900" cy="103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Presenter: </a:t>
            </a:r>
            <a:r>
              <a:rPr lang="en" sz="1800"/>
              <a:t>Jon Holland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PhD Candidate, University of Maryland</a:t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1160150" y="3090000"/>
            <a:ext cx="2912700" cy="103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Advisor: Dr. James Baeder</a:t>
            </a: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Professor, Aerospace Engineering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University of Maryland, College Park </a:t>
            </a:r>
            <a:endParaRPr sz="1200"/>
          </a:p>
        </p:txBody>
      </p:sp>
      <p:sp>
        <p:nvSpPr>
          <p:cNvPr id="58" name="Google Shape;58;p13"/>
          <p:cNvSpPr txBox="1"/>
          <p:nvPr>
            <p:ph idx="1" type="subTitle"/>
          </p:nvPr>
        </p:nvSpPr>
        <p:spPr>
          <a:xfrm>
            <a:off x="4841200" y="3090000"/>
            <a:ext cx="3278700" cy="103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Co-Advisor: </a:t>
            </a:r>
            <a:r>
              <a:rPr lang="en" sz="1400"/>
              <a:t>Dr. Karthik Duraisamy</a:t>
            </a:r>
            <a:endParaRPr sz="1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Associate Professor, Aerospace Engineering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University of Michigan, Ann Arbor  </a:t>
            </a:r>
            <a:endParaRPr sz="1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Driven Turbulence Modeling: FIML-Classic</a:t>
            </a:r>
            <a:endParaRPr/>
          </a:p>
        </p:txBody>
      </p:sp>
      <p:sp>
        <p:nvSpPr>
          <p:cNvPr id="144" name="Google Shape;144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5" name="Google Shape;14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500" y="1253275"/>
            <a:ext cx="8001000" cy="340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/>
          <p:nvPr>
            <p:ph idx="12" type="sldNum"/>
          </p:nvPr>
        </p:nvSpPr>
        <p:spPr>
          <a:xfrm>
            <a:off x="8443033" y="46868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1" name="Google Shape;151;p23"/>
          <p:cNvSpPr txBox="1"/>
          <p:nvPr/>
        </p:nvSpPr>
        <p:spPr>
          <a:xfrm>
            <a:off x="418300" y="1125825"/>
            <a:ext cx="8520600" cy="39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" sz="1800">
                <a:solidFill>
                  <a:srgbClr val="595959"/>
                </a:solidFill>
              </a:rPr>
              <a:t>Model Problem: 1D Heat Equation</a:t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800">
              <a:solidFill>
                <a:srgbClr val="595959"/>
              </a:solidFill>
            </a:endParaRPr>
          </a:p>
        </p:txBody>
      </p:sp>
      <p:cxnSp>
        <p:nvCxnSpPr>
          <p:cNvPr id="152" name="Google Shape;152;p23"/>
          <p:cNvCxnSpPr/>
          <p:nvPr/>
        </p:nvCxnSpPr>
        <p:spPr>
          <a:xfrm>
            <a:off x="5517800" y="1805150"/>
            <a:ext cx="7401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3" name="Google Shape;153;p23"/>
          <p:cNvSpPr txBox="1"/>
          <p:nvPr/>
        </p:nvSpPr>
        <p:spPr>
          <a:xfrm>
            <a:off x="6426800" y="1518800"/>
            <a:ext cx="1431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/>
              <a:t>Truth</a:t>
            </a:r>
            <a:endParaRPr i="1" sz="2400"/>
          </a:p>
        </p:txBody>
      </p:sp>
      <p:cxnSp>
        <p:nvCxnSpPr>
          <p:cNvPr id="154" name="Google Shape;154;p23"/>
          <p:cNvCxnSpPr/>
          <p:nvPr/>
        </p:nvCxnSpPr>
        <p:spPr>
          <a:xfrm>
            <a:off x="5517800" y="2327163"/>
            <a:ext cx="7401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5" name="Google Shape;155;p23"/>
          <p:cNvSpPr txBox="1"/>
          <p:nvPr/>
        </p:nvSpPr>
        <p:spPr>
          <a:xfrm>
            <a:off x="6257900" y="2040813"/>
            <a:ext cx="2785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/>
              <a:t>Imperfect Model</a:t>
            </a:r>
            <a:endParaRPr i="1" sz="2400"/>
          </a:p>
        </p:txBody>
      </p:sp>
      <p:cxnSp>
        <p:nvCxnSpPr>
          <p:cNvPr id="156" name="Google Shape;156;p23"/>
          <p:cNvCxnSpPr/>
          <p:nvPr/>
        </p:nvCxnSpPr>
        <p:spPr>
          <a:xfrm>
            <a:off x="5469275" y="2899863"/>
            <a:ext cx="7401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7" name="Google Shape;157;p23"/>
          <p:cNvSpPr txBox="1"/>
          <p:nvPr/>
        </p:nvSpPr>
        <p:spPr>
          <a:xfrm>
            <a:off x="6209375" y="2613513"/>
            <a:ext cx="2785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/>
              <a:t>Augmented Model</a:t>
            </a:r>
            <a:endParaRPr i="1" sz="2400"/>
          </a:p>
        </p:txBody>
      </p:sp>
      <p:cxnSp>
        <p:nvCxnSpPr>
          <p:cNvPr id="158" name="Google Shape;158;p23"/>
          <p:cNvCxnSpPr/>
          <p:nvPr/>
        </p:nvCxnSpPr>
        <p:spPr>
          <a:xfrm rot="10800000">
            <a:off x="2023325" y="3139475"/>
            <a:ext cx="837000" cy="3276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9" name="Google Shape;159;p23"/>
          <p:cNvSpPr txBox="1"/>
          <p:nvPr/>
        </p:nvSpPr>
        <p:spPr>
          <a:xfrm>
            <a:off x="2935125" y="3186213"/>
            <a:ext cx="2785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/>
              <a:t>Neural Network</a:t>
            </a:r>
            <a:endParaRPr i="1" sz="2400"/>
          </a:p>
        </p:txBody>
      </p:sp>
      <p:pic>
        <p:nvPicPr>
          <p:cNvPr descr="\frac{d^2T}{dz^2}=\varepsilon(T)(T_\infty^4(z)-T^4)+h(T_\infty-T) \\&#10;\frac{d^2T}{dz^2}=\varepsilon_0(T_\infty^4(z)-T^4) +h(T_\infty-T)\\&#10;\frac{d^2T}{dz^2}=\bold{\beta(T,T_\infty)}\varepsilon_0(T_\infty^4(z)-T^4) &#10;&#10;" id="160" name="Google Shape;160;p23" title="MathEquation,#0000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375" y="1535275"/>
            <a:ext cx="4658274" cy="1583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1" name="Google Shape;161;p23"/>
          <p:cNvCxnSpPr/>
          <p:nvPr/>
        </p:nvCxnSpPr>
        <p:spPr>
          <a:xfrm>
            <a:off x="3673075" y="2084150"/>
            <a:ext cx="1298100" cy="4974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2" name="Google Shape;162;p23"/>
          <p:cNvCxnSpPr/>
          <p:nvPr/>
        </p:nvCxnSpPr>
        <p:spPr>
          <a:xfrm flipH="1" rot="10800000">
            <a:off x="3782250" y="2168925"/>
            <a:ext cx="1152600" cy="3762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3" name="Google Shape;163;p23"/>
          <p:cNvSpPr txBox="1"/>
          <p:nvPr>
            <p:ph type="title"/>
          </p:nvPr>
        </p:nvSpPr>
        <p:spPr>
          <a:xfrm>
            <a:off x="311700" y="137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 Problem: 1D Heat Equation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4"/>
          <p:cNvSpPr txBox="1"/>
          <p:nvPr>
            <p:ph type="title"/>
          </p:nvPr>
        </p:nvSpPr>
        <p:spPr>
          <a:xfrm>
            <a:off x="311700" y="131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FIML Classic</a:t>
            </a:r>
            <a:endParaRPr/>
          </a:p>
        </p:txBody>
      </p:sp>
      <p:sp>
        <p:nvSpPr>
          <p:cNvPr id="169" name="Google Shape;169;p24"/>
          <p:cNvSpPr txBox="1"/>
          <p:nvPr>
            <p:ph idx="1" type="body"/>
          </p:nvPr>
        </p:nvSpPr>
        <p:spPr>
          <a:xfrm>
            <a:off x="311700" y="703750"/>
            <a:ext cx="8520600" cy="300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Data: Temperature Distribution from Truth </a:t>
            </a:r>
            <a:endParaRPr sz="2400"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Inversion:</a:t>
            </a:r>
            <a:endParaRPr sz="2400"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Training:</a:t>
            </a:r>
            <a:endParaRPr sz="2400"/>
          </a:p>
          <a:p>
            <a:pPr indent="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170" name="Google Shape;170;p24"/>
          <p:cNvSpPr txBox="1"/>
          <p:nvPr>
            <p:ph idx="12" type="sldNum"/>
          </p:nvPr>
        </p:nvSpPr>
        <p:spPr>
          <a:xfrm>
            <a:off x="8472458" y="42144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J_c(\beta)=\|k_d-k_m(\beta)\|_2^2+\lambda\|\beta-1.0\|_2^2&#10;" id="171" name="Google Shape;171;p24" title="MathEquation,#0000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138" y="3603975"/>
            <a:ext cx="6379062" cy="51032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4"/>
          <p:cNvSpPr/>
          <p:nvPr/>
        </p:nvSpPr>
        <p:spPr>
          <a:xfrm>
            <a:off x="3816638" y="4387925"/>
            <a:ext cx="1085700" cy="572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\beta(\eta)" id="173" name="Google Shape;173;p24" title="MathEquation,#0000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9935" y="4419112"/>
            <a:ext cx="805252" cy="5103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\min_\beta (J_c)" id="174" name="Google Shape;174;p24" title="MathEquation,#0000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16002" y="2880225"/>
            <a:ext cx="1701084" cy="510325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4"/>
          <p:cNvSpPr txBox="1"/>
          <p:nvPr/>
        </p:nvSpPr>
        <p:spPr>
          <a:xfrm rot="1272">
            <a:off x="7000825" y="2623325"/>
            <a:ext cx="1621800" cy="504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𝞴 = 0 for 1D Heat Equation Model Problem</a:t>
            </a:r>
            <a:endParaRPr sz="1000"/>
          </a:p>
        </p:txBody>
      </p:sp>
      <p:cxnSp>
        <p:nvCxnSpPr>
          <p:cNvPr id="176" name="Google Shape;176;p24"/>
          <p:cNvCxnSpPr/>
          <p:nvPr/>
        </p:nvCxnSpPr>
        <p:spPr>
          <a:xfrm flipH="1" rot="10800000">
            <a:off x="6277325" y="3101275"/>
            <a:ext cx="533100" cy="3828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descr="k_d = T_{\mathrm{truth}}(z)" id="177" name="Google Shape;177;p24" title="MathEquation,#0000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93875" y="1366225"/>
            <a:ext cx="2922876" cy="584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\beta(z)" id="178" name="Google Shape;178;p24" title="MathEquation,#0000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87541" y="4403550"/>
            <a:ext cx="906334" cy="58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5"/>
          <p:cNvSpPr txBox="1"/>
          <p:nvPr>
            <p:ph type="title"/>
          </p:nvPr>
        </p:nvSpPr>
        <p:spPr>
          <a:xfrm>
            <a:off x="268100" y="63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 Classic Results: Model Problem</a:t>
            </a:r>
            <a:endParaRPr/>
          </a:p>
        </p:txBody>
      </p:sp>
      <p:sp>
        <p:nvSpPr>
          <p:cNvPr id="184" name="Google Shape;184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5" name="Google Shape;185;p25"/>
          <p:cNvPicPr preferRelativeResize="0"/>
          <p:nvPr/>
        </p:nvPicPr>
        <p:blipFill rotWithShape="1">
          <a:blip r:embed="rId3">
            <a:alphaModFix/>
          </a:blip>
          <a:srcRect b="0" l="4738" r="7680" t="9747"/>
          <a:stretch/>
        </p:blipFill>
        <p:spPr>
          <a:xfrm>
            <a:off x="375975" y="675352"/>
            <a:ext cx="8096486" cy="438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6"/>
          <p:cNvSpPr txBox="1"/>
          <p:nvPr>
            <p:ph type="title"/>
          </p:nvPr>
        </p:nvSpPr>
        <p:spPr>
          <a:xfrm>
            <a:off x="268100" y="63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 Classic Results: Model Problem</a:t>
            </a:r>
            <a:endParaRPr/>
          </a:p>
        </p:txBody>
      </p:sp>
      <p:sp>
        <p:nvSpPr>
          <p:cNvPr id="191" name="Google Shape;191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2" name="Google Shape;192;p26"/>
          <p:cNvPicPr preferRelativeResize="0"/>
          <p:nvPr/>
        </p:nvPicPr>
        <p:blipFill rotWithShape="1">
          <a:blip r:embed="rId3">
            <a:alphaModFix/>
          </a:blip>
          <a:srcRect b="0" l="2769" r="6707" t="8667"/>
          <a:stretch/>
        </p:blipFill>
        <p:spPr>
          <a:xfrm>
            <a:off x="1240100" y="652725"/>
            <a:ext cx="6576602" cy="4404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7"/>
          <p:cNvSpPr txBox="1"/>
          <p:nvPr>
            <p:ph type="title"/>
          </p:nvPr>
        </p:nvSpPr>
        <p:spPr>
          <a:xfrm>
            <a:off x="268100" y="636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 Classic Results: Model Problem</a:t>
            </a:r>
            <a:endParaRPr/>
          </a:p>
        </p:txBody>
      </p:sp>
      <p:sp>
        <p:nvSpPr>
          <p:cNvPr id="198" name="Google Shape;198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9" name="Google Shape;199;p27"/>
          <p:cNvPicPr preferRelativeResize="0"/>
          <p:nvPr/>
        </p:nvPicPr>
        <p:blipFill rotWithShape="1">
          <a:blip r:embed="rId3">
            <a:alphaModFix/>
          </a:blip>
          <a:srcRect b="0" l="0" r="7944" t="8941"/>
          <a:stretch/>
        </p:blipFill>
        <p:spPr>
          <a:xfrm>
            <a:off x="604825" y="658375"/>
            <a:ext cx="7633482" cy="439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8"/>
          <p:cNvSpPr txBox="1"/>
          <p:nvPr>
            <p:ph type="title"/>
          </p:nvPr>
        </p:nvSpPr>
        <p:spPr>
          <a:xfrm>
            <a:off x="311700" y="131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FIML Classic</a:t>
            </a:r>
            <a:endParaRPr/>
          </a:p>
        </p:txBody>
      </p:sp>
      <p:sp>
        <p:nvSpPr>
          <p:cNvPr id="205" name="Google Shape;205;p28"/>
          <p:cNvSpPr txBox="1"/>
          <p:nvPr>
            <p:ph idx="1" type="body"/>
          </p:nvPr>
        </p:nvSpPr>
        <p:spPr>
          <a:xfrm>
            <a:off x="311700" y="703750"/>
            <a:ext cx="8520600" cy="300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Data: Temperature Distribution from Truth </a:t>
            </a:r>
            <a:endParaRPr sz="2400"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Inversion:</a:t>
            </a:r>
            <a:endParaRPr sz="2400"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Training:</a:t>
            </a:r>
            <a:endParaRPr sz="2400"/>
          </a:p>
          <a:p>
            <a:pPr indent="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206" name="Google Shape;206;p28"/>
          <p:cNvSpPr txBox="1"/>
          <p:nvPr>
            <p:ph idx="12" type="sldNum"/>
          </p:nvPr>
        </p:nvSpPr>
        <p:spPr>
          <a:xfrm>
            <a:off x="8472458" y="42144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J_c(\beta)=\|k_d-k_m(\beta)\|_2^2+\lambda\|\beta-1.0\|_2^2&#10;" id="207" name="Google Shape;207;p28" title="MathEquation,#0000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138" y="3603975"/>
            <a:ext cx="6379062" cy="51032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8"/>
          <p:cNvSpPr/>
          <p:nvPr/>
        </p:nvSpPr>
        <p:spPr>
          <a:xfrm>
            <a:off x="3816638" y="4387925"/>
            <a:ext cx="1085700" cy="572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\beta(\eta)" id="209" name="Google Shape;209;p28" title="MathEquation,#0000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9935" y="4419112"/>
            <a:ext cx="805252" cy="5103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\min_\beta (J_c)" id="210" name="Google Shape;210;p28" title="MathEquation,#0000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16002" y="2880225"/>
            <a:ext cx="1701084" cy="51032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8"/>
          <p:cNvSpPr txBox="1"/>
          <p:nvPr/>
        </p:nvSpPr>
        <p:spPr>
          <a:xfrm rot="1272">
            <a:off x="7000825" y="2623325"/>
            <a:ext cx="1621800" cy="504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𝞴 = 0 for 1D Heat Equation Model Problem</a:t>
            </a:r>
            <a:endParaRPr sz="1000"/>
          </a:p>
        </p:txBody>
      </p:sp>
      <p:cxnSp>
        <p:nvCxnSpPr>
          <p:cNvPr id="212" name="Google Shape;212;p28"/>
          <p:cNvCxnSpPr/>
          <p:nvPr/>
        </p:nvCxnSpPr>
        <p:spPr>
          <a:xfrm flipH="1" rot="10800000">
            <a:off x="6277325" y="3101275"/>
            <a:ext cx="533100" cy="3828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3" name="Google Shape;213;p28"/>
          <p:cNvSpPr/>
          <p:nvPr/>
        </p:nvSpPr>
        <p:spPr>
          <a:xfrm>
            <a:off x="240275" y="4214500"/>
            <a:ext cx="6834600" cy="929100"/>
          </a:xfrm>
          <a:prstGeom prst="donut">
            <a:avLst>
              <a:gd fmla="val 8614" name="adj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k_d = T_{\mathrm{truth}}(z)" id="214" name="Google Shape;214;p28" title="MathEquation,#0000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93875" y="1366225"/>
            <a:ext cx="2922876" cy="584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\beta(z)" id="215" name="Google Shape;215;p28" title="MathEquation,#0000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87541" y="4403550"/>
            <a:ext cx="906334" cy="58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9"/>
          <p:cNvSpPr txBox="1"/>
          <p:nvPr>
            <p:ph type="title"/>
          </p:nvPr>
        </p:nvSpPr>
        <p:spPr>
          <a:xfrm>
            <a:off x="25935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Neural Networks for Regression</a:t>
            </a:r>
            <a:endParaRPr/>
          </a:p>
        </p:txBody>
      </p:sp>
      <p:sp>
        <p:nvSpPr>
          <p:cNvPr id="221" name="Google Shape;22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2" name="Google Shape;222;p29"/>
          <p:cNvSpPr txBox="1"/>
          <p:nvPr/>
        </p:nvSpPr>
        <p:spPr>
          <a:xfrm>
            <a:off x="5578450" y="554425"/>
            <a:ext cx="3442800" cy="44427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At Each Node:</a:t>
            </a:r>
            <a:endParaRPr sz="24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Hidden Layers: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Output Layer: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Backpropagation:</a:t>
            </a:r>
            <a:endParaRPr sz="2400"/>
          </a:p>
        </p:txBody>
      </p:sp>
      <p:pic>
        <p:nvPicPr>
          <p:cNvPr descr="x_j = \sum_i y_i w_{ji}" id="223" name="Google Shape;223;p29" title="MathEquation,#0000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3798" y="1077950"/>
            <a:ext cx="2448500" cy="498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y_j(x_j) = \tanh(x_j)" id="224" name="Google Shape;224;p29" title="MathEquation,#0000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98531" y="2229150"/>
            <a:ext cx="3117968" cy="498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y_j(x_j) = x_j = \beta" id="225" name="Google Shape;225;p29" title="MathEquation,#0000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81309" y="3262625"/>
            <a:ext cx="2752416" cy="498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^{i+1}=w^{i}-\alpha \frac{\partial (SSE)}{\partial w}" id="226" name="Google Shape;226;p29" title="MathEquation,#0000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82013" y="4296100"/>
            <a:ext cx="3235668" cy="63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0075" y="554425"/>
            <a:ext cx="5341850" cy="400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9"/>
          <p:cNvSpPr txBox="1"/>
          <p:nvPr/>
        </p:nvSpPr>
        <p:spPr>
          <a:xfrm>
            <a:off x="1089725" y="4749900"/>
            <a:ext cx="27525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(For a Single Hidden Layer)</a:t>
            </a:r>
            <a:endParaRPr/>
          </a:p>
        </p:txBody>
      </p:sp>
      <p:pic>
        <p:nvPicPr>
          <p:cNvPr descr="\beta(\eta,w)=\sum_{i=1}^{N_c}\left[w_{N_c+1}\tanh\left(\sum_{j=1}^nw_{ij}\eta_j\right) \right]+w_{N_c+1}" id="229" name="Google Shape;229;p29" title="MathEquation,#00000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7550" y="4487425"/>
            <a:ext cx="4373330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0"/>
          <p:cNvSpPr txBox="1"/>
          <p:nvPr>
            <p:ph idx="12" type="sldNum"/>
          </p:nvPr>
        </p:nvSpPr>
        <p:spPr>
          <a:xfrm>
            <a:off x="8641789" y="4723972"/>
            <a:ext cx="502200" cy="341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35" name="Google Shape;235;p30"/>
          <p:cNvGrpSpPr/>
          <p:nvPr/>
        </p:nvGrpSpPr>
        <p:grpSpPr>
          <a:xfrm>
            <a:off x="207613" y="225917"/>
            <a:ext cx="1621816" cy="1337634"/>
            <a:chOff x="-783389" y="1152062"/>
            <a:chExt cx="2192235" cy="1855248"/>
          </a:xfrm>
        </p:grpSpPr>
        <p:sp>
          <p:nvSpPr>
            <p:cNvPr id="236" name="Google Shape;236;p30"/>
            <p:cNvSpPr txBox="1"/>
            <p:nvPr/>
          </p:nvSpPr>
          <p:spPr>
            <a:xfrm>
              <a:off x="-783389" y="2575831"/>
              <a:ext cx="1833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4F81B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30"/>
            <p:cNvSpPr txBox="1"/>
            <p:nvPr/>
          </p:nvSpPr>
          <p:spPr>
            <a:xfrm>
              <a:off x="-32054" y="1941411"/>
              <a:ext cx="1440900" cy="1065900"/>
            </a:xfrm>
            <a:prstGeom prst="rect">
              <a:avLst/>
            </a:prstGeom>
            <a:solidFill>
              <a:srgbClr val="4F81BD"/>
            </a:solidFill>
            <a:ln cap="flat" cmpd="sng" w="25400">
              <a:solidFill>
                <a:srgbClr val="395E8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Inverse 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Problem 1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400" u="sng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38" name="Google Shape;238;p30"/>
            <p:cNvCxnSpPr>
              <a:stCxn id="239" idx="2"/>
              <a:endCxn id="237" idx="0"/>
            </p:cNvCxnSpPr>
            <p:nvPr/>
          </p:nvCxnSpPr>
          <p:spPr>
            <a:xfrm>
              <a:off x="688379" y="1521362"/>
              <a:ext cx="0" cy="420300"/>
            </a:xfrm>
            <a:prstGeom prst="straightConnector1">
              <a:avLst/>
            </a:prstGeom>
            <a:noFill/>
            <a:ln cap="flat" cmpd="sng" w="38100">
              <a:solidFill>
                <a:srgbClr val="4F81BD"/>
              </a:solidFill>
              <a:prstDash val="solid"/>
              <a:round/>
              <a:headEnd len="sm" w="sm" type="none"/>
              <a:tailEnd len="med" w="med" type="stealth"/>
            </a:ln>
          </p:spPr>
        </p:cxnSp>
        <p:sp>
          <p:nvSpPr>
            <p:cNvPr id="239" name="Google Shape;239;p30"/>
            <p:cNvSpPr txBox="1"/>
            <p:nvPr/>
          </p:nvSpPr>
          <p:spPr>
            <a:xfrm>
              <a:off x="385679" y="1152062"/>
              <a:ext cx="605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</a:t>
              </a:r>
              <a:r>
                <a:rPr baseline="30000" lang="en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baseline="30000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0" name="Google Shape;240;p30"/>
          <p:cNvGrpSpPr/>
          <p:nvPr/>
        </p:nvGrpSpPr>
        <p:grpSpPr>
          <a:xfrm>
            <a:off x="2950535" y="255439"/>
            <a:ext cx="431673" cy="589752"/>
            <a:chOff x="439173" y="1234500"/>
            <a:chExt cx="583500" cy="817964"/>
          </a:xfrm>
        </p:grpSpPr>
        <p:cxnSp>
          <p:nvCxnSpPr>
            <p:cNvPr id="241" name="Google Shape;241;p30"/>
            <p:cNvCxnSpPr/>
            <p:nvPr/>
          </p:nvCxnSpPr>
          <p:spPr>
            <a:xfrm>
              <a:off x="623094" y="1641764"/>
              <a:ext cx="4500" cy="410700"/>
            </a:xfrm>
            <a:prstGeom prst="straightConnector1">
              <a:avLst/>
            </a:prstGeom>
            <a:noFill/>
            <a:ln cap="flat" cmpd="sng" w="38100">
              <a:solidFill>
                <a:srgbClr val="4F81BD"/>
              </a:solidFill>
              <a:prstDash val="solid"/>
              <a:round/>
              <a:headEnd len="sm" w="sm" type="none"/>
              <a:tailEnd len="med" w="med" type="stealth"/>
            </a:ln>
          </p:spPr>
        </p:cxnSp>
        <p:sp>
          <p:nvSpPr>
            <p:cNvPr id="242" name="Google Shape;242;p30"/>
            <p:cNvSpPr txBox="1"/>
            <p:nvPr/>
          </p:nvSpPr>
          <p:spPr>
            <a:xfrm>
              <a:off x="439173" y="1234500"/>
              <a:ext cx="583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</a:t>
              </a:r>
              <a:r>
                <a:rPr baseline="30000" lang="en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baseline="30000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3" name="Google Shape;243;p30"/>
          <p:cNvGrpSpPr/>
          <p:nvPr/>
        </p:nvGrpSpPr>
        <p:grpSpPr>
          <a:xfrm>
            <a:off x="4642140" y="353933"/>
            <a:ext cx="406816" cy="526682"/>
            <a:chOff x="439173" y="1169642"/>
            <a:chExt cx="549900" cy="873291"/>
          </a:xfrm>
        </p:grpSpPr>
        <p:cxnSp>
          <p:nvCxnSpPr>
            <p:cNvPr id="244" name="Google Shape;244;p30"/>
            <p:cNvCxnSpPr/>
            <p:nvPr/>
          </p:nvCxnSpPr>
          <p:spPr>
            <a:xfrm>
              <a:off x="627012" y="1590533"/>
              <a:ext cx="3600" cy="452400"/>
            </a:xfrm>
            <a:prstGeom prst="straightConnector1">
              <a:avLst/>
            </a:prstGeom>
            <a:noFill/>
            <a:ln cap="flat" cmpd="sng" w="38100">
              <a:solidFill>
                <a:srgbClr val="4F81BD"/>
              </a:solidFill>
              <a:prstDash val="solid"/>
              <a:round/>
              <a:headEnd len="sm" w="sm" type="none"/>
              <a:tailEnd len="med" w="med" type="stealth"/>
            </a:ln>
          </p:spPr>
        </p:cxnSp>
        <p:sp>
          <p:nvSpPr>
            <p:cNvPr id="245" name="Google Shape;245;p30"/>
            <p:cNvSpPr txBox="1"/>
            <p:nvPr/>
          </p:nvSpPr>
          <p:spPr>
            <a:xfrm>
              <a:off x="439173" y="1169642"/>
              <a:ext cx="549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</a:t>
              </a:r>
              <a:r>
                <a:rPr baseline="30000" lang="en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n</a:t>
              </a:r>
              <a:endParaRPr baseline="30000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46" name="Google Shape;246;p30"/>
          <p:cNvCxnSpPr/>
          <p:nvPr/>
        </p:nvCxnSpPr>
        <p:spPr>
          <a:xfrm>
            <a:off x="1199660" y="1867698"/>
            <a:ext cx="1027200" cy="840300"/>
          </a:xfrm>
          <a:prstGeom prst="straightConnector1">
            <a:avLst/>
          </a:prstGeom>
          <a:noFill/>
          <a:ln cap="flat" cmpd="sng" w="25400">
            <a:solidFill>
              <a:srgbClr val="4F81BD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47" name="Google Shape;247;p30"/>
          <p:cNvCxnSpPr/>
          <p:nvPr/>
        </p:nvCxnSpPr>
        <p:spPr>
          <a:xfrm flipH="1">
            <a:off x="3066190" y="1222941"/>
            <a:ext cx="22800" cy="1566600"/>
          </a:xfrm>
          <a:prstGeom prst="straightConnector1">
            <a:avLst/>
          </a:prstGeom>
          <a:noFill/>
          <a:ln cap="flat" cmpd="sng" w="25400">
            <a:solidFill>
              <a:srgbClr val="4F81BD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48" name="Google Shape;248;p30"/>
          <p:cNvCxnSpPr/>
          <p:nvPr/>
        </p:nvCxnSpPr>
        <p:spPr>
          <a:xfrm flipH="1">
            <a:off x="3832068" y="1962231"/>
            <a:ext cx="942000" cy="779700"/>
          </a:xfrm>
          <a:prstGeom prst="straightConnector1">
            <a:avLst/>
          </a:prstGeom>
          <a:noFill/>
          <a:ln cap="flat" cmpd="sng" w="25400">
            <a:solidFill>
              <a:srgbClr val="4F81BD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249" name="Google Shape;249;p30"/>
          <p:cNvSpPr txBox="1"/>
          <p:nvPr/>
        </p:nvSpPr>
        <p:spPr>
          <a:xfrm>
            <a:off x="2185150" y="2761251"/>
            <a:ext cx="1715100" cy="590400"/>
          </a:xfrm>
          <a:prstGeom prst="rect">
            <a:avLst/>
          </a:prstGeom>
          <a:solidFill>
            <a:srgbClr val="9BBB59"/>
          </a:solidFill>
          <a:ln cap="flat" cmpd="sng" w="25400">
            <a:solidFill>
              <a:srgbClr val="7188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Supervised</a:t>
            </a:r>
            <a:endParaRPr sz="18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Learning</a:t>
            </a:r>
            <a:endParaRPr sz="1800" u="sng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0" name="Google Shape;250;p30"/>
          <p:cNvCxnSpPr>
            <a:stCxn id="249" idx="2"/>
            <a:endCxn id="251" idx="0"/>
          </p:cNvCxnSpPr>
          <p:nvPr/>
        </p:nvCxnSpPr>
        <p:spPr>
          <a:xfrm>
            <a:off x="3042700" y="3351651"/>
            <a:ext cx="16500" cy="431400"/>
          </a:xfrm>
          <a:prstGeom prst="straightConnector1">
            <a:avLst/>
          </a:prstGeom>
          <a:noFill/>
          <a:ln cap="flat" cmpd="sng" w="25400">
            <a:solidFill>
              <a:srgbClr val="4F81BD"/>
            </a:solidFill>
            <a:prstDash val="solid"/>
            <a:round/>
            <a:headEnd len="sm" w="sm" type="none"/>
            <a:tailEnd len="med" w="med" type="stealth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sp>
        <p:nvSpPr>
          <p:cNvPr id="252" name="Google Shape;252;p30"/>
          <p:cNvSpPr txBox="1"/>
          <p:nvPr/>
        </p:nvSpPr>
        <p:spPr>
          <a:xfrm>
            <a:off x="2224396" y="3782430"/>
            <a:ext cx="1571700" cy="266100"/>
          </a:xfrm>
          <a:prstGeom prst="rect">
            <a:avLst/>
          </a:prstGeom>
          <a:solidFill>
            <a:srgbClr val="F79646"/>
          </a:solidFill>
          <a:ln cap="flat" cmpd="sng" w="25400">
            <a:solidFill>
              <a:srgbClr val="B46D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30"/>
          <p:cNvSpPr/>
          <p:nvPr/>
        </p:nvSpPr>
        <p:spPr>
          <a:xfrm>
            <a:off x="6507140" y="3183402"/>
            <a:ext cx="1944900" cy="992700"/>
          </a:xfrm>
          <a:prstGeom prst="rect">
            <a:avLst/>
          </a:prstGeom>
          <a:solidFill>
            <a:srgbClr val="4BACC6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30"/>
          <p:cNvSpPr txBox="1"/>
          <p:nvPr/>
        </p:nvSpPr>
        <p:spPr>
          <a:xfrm>
            <a:off x="6613000" y="2979775"/>
            <a:ext cx="2638200" cy="11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Predictive model</a:t>
            </a:r>
            <a:endParaRPr sz="18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u="sng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30"/>
          <p:cNvSpPr/>
          <p:nvPr/>
        </p:nvSpPr>
        <p:spPr>
          <a:xfrm>
            <a:off x="5119288" y="3534261"/>
            <a:ext cx="849000" cy="627900"/>
          </a:xfrm>
          <a:prstGeom prst="rect">
            <a:avLst/>
          </a:prstGeom>
          <a:solidFill>
            <a:srgbClr val="8064A2"/>
          </a:solidFill>
          <a:ln cap="flat" cmpd="sng" w="25400">
            <a:solidFill>
              <a:srgbClr val="5D487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6" name="Google Shape;256;p30"/>
          <p:cNvCxnSpPr/>
          <p:nvPr/>
        </p:nvCxnSpPr>
        <p:spPr>
          <a:xfrm flipH="1">
            <a:off x="5970152" y="3380225"/>
            <a:ext cx="523500" cy="327600"/>
          </a:xfrm>
          <a:prstGeom prst="bentConnector3">
            <a:avLst>
              <a:gd fmla="val 50000" name="adj1"/>
            </a:avLst>
          </a:prstGeom>
          <a:noFill/>
          <a:ln cap="flat" cmpd="sng" w="25400">
            <a:solidFill>
              <a:srgbClr val="4F81BD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57" name="Google Shape;257;p30"/>
          <p:cNvCxnSpPr/>
          <p:nvPr/>
        </p:nvCxnSpPr>
        <p:spPr>
          <a:xfrm flipH="1" rot="10800000">
            <a:off x="5979325" y="3996587"/>
            <a:ext cx="523200" cy="1800"/>
          </a:xfrm>
          <a:prstGeom prst="straightConnector1">
            <a:avLst/>
          </a:prstGeom>
          <a:noFill/>
          <a:ln cap="flat" cmpd="sng" w="25400">
            <a:solidFill>
              <a:srgbClr val="4F81BD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258" name="Google Shape;258;p30"/>
          <p:cNvSpPr txBox="1"/>
          <p:nvPr/>
        </p:nvSpPr>
        <p:spPr>
          <a:xfrm>
            <a:off x="4998377" y="3708100"/>
            <a:ext cx="863700" cy="2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Query 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9" name="Google Shape;259;p30"/>
          <p:cNvCxnSpPr/>
          <p:nvPr/>
        </p:nvCxnSpPr>
        <p:spPr>
          <a:xfrm>
            <a:off x="576525" y="5036825"/>
            <a:ext cx="4069500" cy="114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cxnSp>
        <p:nvCxnSpPr>
          <p:cNvPr id="260" name="Google Shape;260;p30"/>
          <p:cNvCxnSpPr/>
          <p:nvPr/>
        </p:nvCxnSpPr>
        <p:spPr>
          <a:xfrm flipH="1">
            <a:off x="4655905" y="2685600"/>
            <a:ext cx="5100" cy="23442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cxnSp>
        <p:nvCxnSpPr>
          <p:cNvPr id="261" name="Google Shape;261;p30"/>
          <p:cNvCxnSpPr/>
          <p:nvPr/>
        </p:nvCxnSpPr>
        <p:spPr>
          <a:xfrm rot="10800000">
            <a:off x="4623625" y="2696700"/>
            <a:ext cx="1119000" cy="114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cxnSp>
        <p:nvCxnSpPr>
          <p:cNvPr id="262" name="Google Shape;262;p30"/>
          <p:cNvCxnSpPr/>
          <p:nvPr/>
        </p:nvCxnSpPr>
        <p:spPr>
          <a:xfrm>
            <a:off x="5705590" y="44165"/>
            <a:ext cx="8700" cy="26529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cxnSp>
        <p:nvCxnSpPr>
          <p:cNvPr id="263" name="Google Shape;263;p30"/>
          <p:cNvCxnSpPr/>
          <p:nvPr/>
        </p:nvCxnSpPr>
        <p:spPr>
          <a:xfrm>
            <a:off x="508700" y="28975"/>
            <a:ext cx="5222700" cy="339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cxnSp>
        <p:nvCxnSpPr>
          <p:cNvPr id="264" name="Google Shape;264;p30"/>
          <p:cNvCxnSpPr/>
          <p:nvPr/>
        </p:nvCxnSpPr>
        <p:spPr>
          <a:xfrm>
            <a:off x="485756" y="0"/>
            <a:ext cx="45600" cy="50256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sp>
        <p:nvSpPr>
          <p:cNvPr id="265" name="Google Shape;265;p30"/>
          <p:cNvSpPr txBox="1"/>
          <p:nvPr/>
        </p:nvSpPr>
        <p:spPr>
          <a:xfrm>
            <a:off x="2184410" y="4390978"/>
            <a:ext cx="1716600" cy="5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Training</a:t>
            </a:r>
            <a:endParaRPr b="1"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30"/>
          <p:cNvSpPr/>
          <p:nvPr/>
        </p:nvSpPr>
        <p:spPr>
          <a:xfrm>
            <a:off x="4783475" y="2975250"/>
            <a:ext cx="4047900" cy="2038800"/>
          </a:xfrm>
          <a:prstGeom prst="rect">
            <a:avLst/>
          </a:prstGeom>
          <a:noFill/>
          <a:ln cap="flat" cmpd="sng" w="57150">
            <a:solidFill>
              <a:srgbClr val="008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30"/>
          <p:cNvSpPr/>
          <p:nvPr/>
        </p:nvSpPr>
        <p:spPr>
          <a:xfrm>
            <a:off x="5883698" y="4390975"/>
            <a:ext cx="1944900" cy="3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Prediction</a:t>
            </a:r>
            <a:endParaRPr b="1" sz="2400">
              <a:solidFill>
                <a:srgbClr val="008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30"/>
          <p:cNvSpPr/>
          <p:nvPr/>
        </p:nvSpPr>
        <p:spPr>
          <a:xfrm>
            <a:off x="3832074" y="3831125"/>
            <a:ext cx="1289400" cy="141000"/>
          </a:xfrm>
          <a:prstGeom prst="left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30"/>
          <p:cNvSpPr txBox="1"/>
          <p:nvPr/>
        </p:nvSpPr>
        <p:spPr>
          <a:xfrm>
            <a:off x="749579" y="42763"/>
            <a:ext cx="1183800" cy="2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Dataset 1 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30"/>
          <p:cNvSpPr txBox="1"/>
          <p:nvPr/>
        </p:nvSpPr>
        <p:spPr>
          <a:xfrm>
            <a:off x="2578296" y="42775"/>
            <a:ext cx="1215900" cy="2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Dataset 2 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30"/>
          <p:cNvSpPr txBox="1"/>
          <p:nvPr/>
        </p:nvSpPr>
        <p:spPr>
          <a:xfrm>
            <a:off x="4439128" y="83238"/>
            <a:ext cx="1074900" cy="2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Dataset n 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2" name="Google Shape;272;p30"/>
          <p:cNvCxnSpPr/>
          <p:nvPr/>
        </p:nvCxnSpPr>
        <p:spPr>
          <a:xfrm flipH="1">
            <a:off x="1208954" y="1281729"/>
            <a:ext cx="4800" cy="590400"/>
          </a:xfrm>
          <a:prstGeom prst="straightConnector1">
            <a:avLst/>
          </a:prstGeom>
          <a:noFill/>
          <a:ln cap="flat" cmpd="sng" w="25400">
            <a:solidFill>
              <a:srgbClr val="4F81B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3" name="Google Shape;273;p30"/>
          <p:cNvCxnSpPr/>
          <p:nvPr/>
        </p:nvCxnSpPr>
        <p:spPr>
          <a:xfrm flipH="1">
            <a:off x="4778664" y="1367107"/>
            <a:ext cx="4800" cy="590400"/>
          </a:xfrm>
          <a:prstGeom prst="straightConnector1">
            <a:avLst/>
          </a:prstGeom>
          <a:noFill/>
          <a:ln cap="flat" cmpd="sng" w="25400">
            <a:solidFill>
              <a:srgbClr val="4F81BD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latex-image-1.pdf" id="274" name="Google Shape;274;p30"/>
          <p:cNvPicPr preferRelativeResize="0"/>
          <p:nvPr/>
        </p:nvPicPr>
        <p:blipFill rotWithShape="1">
          <a:blip r:embed="rId3">
            <a:alphaModFix/>
          </a:blip>
          <a:srcRect b="249" l="0" r="36648" t="0"/>
          <a:stretch/>
        </p:blipFill>
        <p:spPr>
          <a:xfrm>
            <a:off x="6020241" y="3504742"/>
            <a:ext cx="119047" cy="152208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0"/>
          <p:cNvSpPr txBox="1"/>
          <p:nvPr/>
        </p:nvSpPr>
        <p:spPr>
          <a:xfrm>
            <a:off x="4311150" y="879713"/>
            <a:ext cx="1074900" cy="7686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Inverse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Problem n</a:t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u="sng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30"/>
          <p:cNvSpPr txBox="1"/>
          <p:nvPr/>
        </p:nvSpPr>
        <p:spPr>
          <a:xfrm>
            <a:off x="2493651" y="757402"/>
            <a:ext cx="1065900" cy="7926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Inverse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Problem 2</a:t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u="sng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1" name="Google Shape;251;p30"/>
          <p:cNvPicPr preferRelativeResize="0"/>
          <p:nvPr/>
        </p:nvPicPr>
        <p:blipFill rotWithShape="1">
          <a:blip r:embed="rId4">
            <a:alphaModFix/>
          </a:blip>
          <a:srcRect b="-11742" l="32051" r="31051" t="-8320"/>
          <a:stretch/>
        </p:blipFill>
        <p:spPr>
          <a:xfrm>
            <a:off x="2821684" y="3783181"/>
            <a:ext cx="474986" cy="294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0"/>
          <p:cNvPicPr preferRelativeResize="0"/>
          <p:nvPr/>
        </p:nvPicPr>
        <p:blipFill rotWithShape="1">
          <a:blip r:embed="rId4">
            <a:alphaModFix/>
          </a:blip>
          <a:srcRect b="-4138" l="32051" r="52668" t="-8309"/>
          <a:stretch/>
        </p:blipFill>
        <p:spPr>
          <a:xfrm>
            <a:off x="6014543" y="4054349"/>
            <a:ext cx="196711" cy="275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1815" y="1258839"/>
            <a:ext cx="863845" cy="281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68034" y="1222765"/>
            <a:ext cx="854073" cy="278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358777" y="1391947"/>
            <a:ext cx="845617" cy="238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828701" y="1598041"/>
            <a:ext cx="534618" cy="227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483740" y="1702208"/>
            <a:ext cx="569382" cy="197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69464" y="1624562"/>
            <a:ext cx="492337" cy="209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599148" y="3703479"/>
            <a:ext cx="1791763" cy="275354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0"/>
          <p:cNvSpPr txBox="1"/>
          <p:nvPr/>
        </p:nvSpPr>
        <p:spPr>
          <a:xfrm>
            <a:off x="5705600" y="658275"/>
            <a:ext cx="3496500" cy="49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445FF"/>
              </a:buClr>
              <a:buSzPts val="2800"/>
              <a:buFont typeface="Calibri"/>
              <a:buNone/>
            </a:pPr>
            <a:r>
              <a:rPr lang="en" sz="2800">
                <a:latin typeface="Calibri"/>
                <a:ea typeface="Calibri"/>
                <a:cs typeface="Calibri"/>
                <a:sym typeface="Calibri"/>
              </a:rPr>
              <a:t>Field Inversion and Machine Learning – (FIML-Classic)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1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</a:t>
            </a:r>
            <a:r>
              <a:rPr b="1" lang="en">
                <a:solidFill>
                  <a:srgbClr val="CC0000"/>
                </a:solidFill>
              </a:rPr>
              <a:t>ML</a:t>
            </a:r>
            <a:r>
              <a:rPr lang="en"/>
              <a:t> Classic Results - Model Problem</a:t>
            </a:r>
            <a:endParaRPr/>
          </a:p>
        </p:txBody>
      </p:sp>
      <p:sp>
        <p:nvSpPr>
          <p:cNvPr id="291" name="Google Shape;291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3" name="Google Shape;29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7860" y="524125"/>
            <a:ext cx="6688288" cy="453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1"/>
          <p:cNvSpPr txBox="1"/>
          <p:nvPr/>
        </p:nvSpPr>
        <p:spPr>
          <a:xfrm>
            <a:off x="4632050" y="3660475"/>
            <a:ext cx="2856600" cy="498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Note: </a:t>
            </a:r>
            <a:r>
              <a:rPr b="1" i="1" lang="en" sz="1800"/>
              <a:t>Imperfect Training</a:t>
            </a:r>
            <a:endParaRPr b="1" i="1" sz="1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35288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</a:t>
            </a:r>
            <a:endParaRPr/>
          </a:p>
        </p:txBody>
      </p:sp>
      <p:sp>
        <p:nvSpPr>
          <p:cNvPr id="64" name="Google Shape;64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5" name="Google Shape;65;p14"/>
          <p:cNvPicPr preferRelativeResize="0"/>
          <p:nvPr/>
        </p:nvPicPr>
        <p:blipFill rotWithShape="1">
          <a:blip r:embed="rId3">
            <a:alphaModFix/>
          </a:blip>
          <a:srcRect b="28933" l="14976" r="12110" t="26229"/>
          <a:stretch/>
        </p:blipFill>
        <p:spPr>
          <a:xfrm>
            <a:off x="1843287" y="1064250"/>
            <a:ext cx="7300713" cy="399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" y="0"/>
            <a:ext cx="3240400" cy="23795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7" name="Google Shape;67;p14"/>
          <p:cNvSpPr txBox="1"/>
          <p:nvPr/>
        </p:nvSpPr>
        <p:spPr>
          <a:xfrm>
            <a:off x="3977975" y="1222250"/>
            <a:ext cx="1374900" cy="393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Strong APG</a:t>
            </a:r>
            <a:endParaRPr/>
          </a:p>
        </p:txBody>
      </p:sp>
      <p:cxnSp>
        <p:nvCxnSpPr>
          <p:cNvPr id="68" name="Google Shape;68;p14"/>
          <p:cNvCxnSpPr>
            <a:stCxn id="67" idx="2"/>
          </p:cNvCxnSpPr>
          <p:nvPr/>
        </p:nvCxnSpPr>
        <p:spPr>
          <a:xfrm flipH="1">
            <a:off x="4525325" y="1615850"/>
            <a:ext cx="140100" cy="7944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9" name="Google Shape;69;p14"/>
          <p:cNvSpPr txBox="1"/>
          <p:nvPr/>
        </p:nvSpPr>
        <p:spPr>
          <a:xfrm>
            <a:off x="6274000" y="1222250"/>
            <a:ext cx="1855500" cy="393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Separated Region</a:t>
            </a:r>
            <a:endParaRPr/>
          </a:p>
        </p:txBody>
      </p:sp>
      <p:cxnSp>
        <p:nvCxnSpPr>
          <p:cNvPr id="70" name="Google Shape;70;p14"/>
          <p:cNvCxnSpPr/>
          <p:nvPr/>
        </p:nvCxnSpPr>
        <p:spPr>
          <a:xfrm flipH="1">
            <a:off x="7034775" y="1615850"/>
            <a:ext cx="153600" cy="968100"/>
          </a:xfrm>
          <a:prstGeom prst="straightConnector1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2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</a:t>
            </a:r>
            <a:r>
              <a:rPr b="1" lang="en">
                <a:solidFill>
                  <a:srgbClr val="CC0000"/>
                </a:solidFill>
              </a:rPr>
              <a:t>ML</a:t>
            </a:r>
            <a:r>
              <a:rPr lang="en"/>
              <a:t> Classic Results - Model Problem</a:t>
            </a:r>
            <a:endParaRPr/>
          </a:p>
        </p:txBody>
      </p:sp>
      <p:sp>
        <p:nvSpPr>
          <p:cNvPr id="300" name="Google Shape;300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02" name="Google Shape;30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062" y="572700"/>
            <a:ext cx="7895875" cy="4390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9" name="Google Shape;309;p33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</a:t>
            </a:r>
            <a:r>
              <a:rPr b="1" lang="en">
                <a:solidFill>
                  <a:srgbClr val="CC0000"/>
                </a:solidFill>
              </a:rPr>
              <a:t>ML</a:t>
            </a:r>
            <a:r>
              <a:rPr lang="en"/>
              <a:t> Classic Results - Model Problem</a:t>
            </a:r>
            <a:endParaRPr/>
          </a:p>
        </p:txBody>
      </p:sp>
      <p:pic>
        <p:nvPicPr>
          <p:cNvPr id="310" name="Google Shape;31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300" y="572700"/>
            <a:ext cx="7965412" cy="4484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7" name="Google Shape;31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0175" y="67825"/>
            <a:ext cx="6763651" cy="5007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Correction Field - RANS Applications</a:t>
            </a:r>
            <a:endParaRPr/>
          </a:p>
        </p:txBody>
      </p:sp>
      <p:sp>
        <p:nvSpPr>
          <p:cNvPr id="323" name="Google Shape;323;p35"/>
          <p:cNvSpPr txBox="1"/>
          <p:nvPr>
            <p:ph idx="1" type="body"/>
          </p:nvPr>
        </p:nvSpPr>
        <p:spPr>
          <a:xfrm>
            <a:off x="220125" y="1132275"/>
            <a:ext cx="8923800" cy="6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Introduce Field Variable to Model</a:t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457200" rtl="0" algn="l">
              <a:spcBef>
                <a:spcPts val="16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Effectively changing entire model (not just production term)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Correction Field Found by Inversion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Goal: Find </a:t>
            </a:r>
            <a:endParaRPr sz="2400"/>
          </a:p>
        </p:txBody>
      </p:sp>
      <p:sp>
        <p:nvSpPr>
          <p:cNvPr id="324" name="Google Shape;324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\frac{\partial \hat{\nu}}{\partial t}+u_j \frac{\partial \hat{\nu}}{\partial x_j}=\mathrm{P-D+Diffusion}" id="325" name="Google Shape;325;p35" title="MathEquation,#0000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6000" y="1700600"/>
            <a:ext cx="4747664" cy="63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35"/>
          <p:cNvSpPr/>
          <p:nvPr/>
        </p:nvSpPr>
        <p:spPr>
          <a:xfrm>
            <a:off x="3619363" y="2554100"/>
            <a:ext cx="1085700" cy="572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\beta(\eta)" id="327" name="Google Shape;327;p35" title="MathEquation,#0000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5750" y="4495825"/>
            <a:ext cx="621066" cy="3936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 = \gamma c_{b1}(1-f_{t2})\hat{S}\hat{\nu}" id="328" name="Google Shape;328;p35" title="MathEquation,#0000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696" y="2584687"/>
            <a:ext cx="3172554" cy="511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 = \beta(x_j) \gamma c_{b1}(1-f_{t2})\hat{S}\hat{\nu}" id="329" name="Google Shape;329;p35" title="MathEquation,#0000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40188" y="2584663"/>
            <a:ext cx="3860938" cy="51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6"/>
          <p:cNvSpPr txBox="1"/>
          <p:nvPr>
            <p:ph type="title"/>
          </p:nvPr>
        </p:nvSpPr>
        <p:spPr>
          <a:xfrm>
            <a:off x="311700" y="1310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FIML Classic</a:t>
            </a:r>
            <a:endParaRPr/>
          </a:p>
        </p:txBody>
      </p:sp>
      <p:sp>
        <p:nvSpPr>
          <p:cNvPr id="335" name="Google Shape;335;p36"/>
          <p:cNvSpPr txBox="1"/>
          <p:nvPr>
            <p:ph idx="1" type="body"/>
          </p:nvPr>
        </p:nvSpPr>
        <p:spPr>
          <a:xfrm>
            <a:off x="311700" y="703750"/>
            <a:ext cx="8520600" cy="300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Data:</a:t>
            </a:r>
            <a:endParaRPr sz="2400"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Inversion:</a:t>
            </a:r>
            <a:endParaRPr sz="2400"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Training:</a:t>
            </a:r>
            <a:endParaRPr sz="2400"/>
          </a:p>
          <a:p>
            <a:pPr indent="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336" name="Google Shape;336;p36"/>
          <p:cNvSpPr txBox="1"/>
          <p:nvPr>
            <p:ph idx="12" type="sldNum"/>
          </p:nvPr>
        </p:nvSpPr>
        <p:spPr>
          <a:xfrm>
            <a:off x="8472458" y="421449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k_d =\{ C_L, C_D,C_f,T,...\} " id="337" name="Google Shape;337;p36" title="MathEquation,#0000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7725" y="1471425"/>
            <a:ext cx="4587150" cy="5103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_c(\beta)=\|k_d-k_m(\beta)\|_2^2+\lambda\|\beta-1.0\|_2^2&#10;" id="338" name="Google Shape;338;p36" title="MathEquation,#0000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138" y="3603975"/>
            <a:ext cx="6379062" cy="5103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\beta(x_j)" id="339" name="Google Shape;339;p36" title="MathEquation,#0000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72519" y="4419125"/>
            <a:ext cx="958366" cy="510325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36"/>
          <p:cNvSpPr/>
          <p:nvPr/>
        </p:nvSpPr>
        <p:spPr>
          <a:xfrm>
            <a:off x="3816638" y="4387925"/>
            <a:ext cx="1085700" cy="572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\beta(\eta)" id="341" name="Google Shape;341;p36" title="MathEquation,#0000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99935" y="4419112"/>
            <a:ext cx="805252" cy="5103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\min_\beta (J_c)" id="342" name="Google Shape;342;p36" title="MathEquation,#0000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16002" y="2880225"/>
            <a:ext cx="1701084" cy="51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Application: 2D S809 Airfoil</a:t>
            </a:r>
            <a:endParaRPr/>
          </a:p>
        </p:txBody>
      </p:sp>
      <p:sp>
        <p:nvSpPr>
          <p:cNvPr id="348" name="Google Shape;348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Separation Location Poorly Predicted at High Angle of Attack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Turbulent Production Too High, Separation Location Too Far Aft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Chosen Higher Fidelity Data: Experiment Lift Coefficient at 14.2° AoA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Baseline Model has Significant Error: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Objective Function for Inversion is: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k_{m_{\mathrm{baseline}}}\equiv C_{L_{\mathrm{baseline}}}=1.16" id="350" name="Google Shape;350;p37" title="MathEquation,#0000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3008" y="3231075"/>
            <a:ext cx="3537968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_d \equiv C_{L_{\mathrm{exp}}} = 1.05&#10;" id="351" name="Google Shape;351;p37" title="MathEquation,#0000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1851" y="2276175"/>
            <a:ext cx="2760276" cy="47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_c(\beta)=(1.05-C_L)^2+\frac{1}{2}\lambda\sum_{i}^n(\beta_i-1.0)^2 \" id="352" name="Google Shape;352;p37" title="MathEquation,#0000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56534" y="4361725"/>
            <a:ext cx="5908792" cy="4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8"/>
          <p:cNvSpPr txBox="1"/>
          <p:nvPr>
            <p:ph type="title"/>
          </p:nvPr>
        </p:nvSpPr>
        <p:spPr>
          <a:xfrm>
            <a:off x="311700" y="183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Inversion:</a:t>
            </a:r>
            <a:endParaRPr/>
          </a:p>
        </p:txBody>
      </p:sp>
      <p:sp>
        <p:nvSpPr>
          <p:cNvPr id="358" name="Google Shape;358;p38"/>
          <p:cNvSpPr txBox="1"/>
          <p:nvPr>
            <p:ph idx="1" type="body"/>
          </p:nvPr>
        </p:nvSpPr>
        <p:spPr>
          <a:xfrm>
            <a:off x="311700" y="790950"/>
            <a:ext cx="8520600" cy="136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Minimize Objective Function via Gradient-Based Optimization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Gradient Computed Efficiently Through Discrete Adjoint Methods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Modified Autodifferentiated Discrete Adjoint Solver in SU2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Design Variable at Every Node in Domain (~60,000 Design Vars)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\min_\beta (J_c)" id="360" name="Google Shape;360;p38" title="MathEquation,#0000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2977" y="214550"/>
            <a:ext cx="1701084" cy="510325"/>
          </a:xfrm>
          <a:prstGeom prst="rect">
            <a:avLst/>
          </a:prstGeom>
          <a:noFill/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61" name="Google Shape;361;p38"/>
          <p:cNvPicPr preferRelativeResize="0"/>
          <p:nvPr/>
        </p:nvPicPr>
        <p:blipFill rotWithShape="1">
          <a:blip r:embed="rId4">
            <a:alphaModFix/>
          </a:blip>
          <a:srcRect b="26270" l="14661" r="12610" t="27332"/>
          <a:stretch/>
        </p:blipFill>
        <p:spPr>
          <a:xfrm>
            <a:off x="4750227" y="2563975"/>
            <a:ext cx="4393774" cy="2492851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8"/>
          <p:cNvSpPr txBox="1"/>
          <p:nvPr/>
        </p:nvSpPr>
        <p:spPr>
          <a:xfrm>
            <a:off x="5969723" y="2084400"/>
            <a:ext cx="1954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Initial Gradient</a:t>
            </a:r>
            <a:endParaRPr b="1" sz="1800"/>
          </a:p>
        </p:txBody>
      </p:sp>
      <p:pic>
        <p:nvPicPr>
          <p:cNvPr id="363" name="Google Shape;363;p38"/>
          <p:cNvPicPr preferRelativeResize="0"/>
          <p:nvPr/>
        </p:nvPicPr>
        <p:blipFill rotWithShape="1">
          <a:blip r:embed="rId5">
            <a:alphaModFix/>
          </a:blip>
          <a:srcRect b="13613" l="13886" r="12329" t="19523"/>
          <a:stretch/>
        </p:blipFill>
        <p:spPr>
          <a:xfrm>
            <a:off x="736750" y="2014550"/>
            <a:ext cx="3882641" cy="3128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\frac{\partial J_c}{\partial \beta}" id="364" name="Google Shape;364;p38" title="MathEquation,#0000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62975" y="2622775"/>
            <a:ext cx="658176" cy="804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0" name="Google Shape;370;p39"/>
          <p:cNvSpPr txBox="1"/>
          <p:nvPr>
            <p:ph type="title"/>
          </p:nvPr>
        </p:nvSpPr>
        <p:spPr>
          <a:xfrm>
            <a:off x="24095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FI-Classic Inversion Results: S809 Airfoil</a:t>
            </a:r>
            <a:endParaRPr/>
          </a:p>
        </p:txBody>
      </p:sp>
      <p:pic>
        <p:nvPicPr>
          <p:cNvPr id="371" name="Google Shape;371;p39"/>
          <p:cNvPicPr preferRelativeResize="0"/>
          <p:nvPr/>
        </p:nvPicPr>
        <p:blipFill rotWithShape="1">
          <a:blip r:embed="rId3">
            <a:alphaModFix/>
          </a:blip>
          <a:srcRect b="0" l="0" r="0" t="4278"/>
          <a:stretch/>
        </p:blipFill>
        <p:spPr>
          <a:xfrm>
            <a:off x="4261900" y="480280"/>
            <a:ext cx="4499650" cy="4477944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39"/>
          <p:cNvSpPr txBox="1"/>
          <p:nvPr>
            <p:ph idx="1" type="body"/>
          </p:nvPr>
        </p:nvSpPr>
        <p:spPr>
          <a:xfrm>
            <a:off x="0" y="1416625"/>
            <a:ext cx="4173600" cy="340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en"/>
              <a:t>Lift Coefficient Only Experimental Data Used</a:t>
            </a:r>
            <a:endParaRPr/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en"/>
              <a:t>Pressure Following Inversion Closely Matches Experiment</a:t>
            </a:r>
            <a:endParaRPr/>
          </a:p>
          <a:p>
            <a:pPr indent="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0"/>
          <p:cNvSpPr txBox="1"/>
          <p:nvPr>
            <p:ph type="title"/>
          </p:nvPr>
        </p:nvSpPr>
        <p:spPr>
          <a:xfrm>
            <a:off x="240950" y="85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FI-Classic Inversion Results: S809 Airfoil</a:t>
            </a:r>
            <a:endParaRPr/>
          </a:p>
        </p:txBody>
      </p:sp>
      <p:sp>
        <p:nvSpPr>
          <p:cNvPr id="378" name="Google Shape;378;p40"/>
          <p:cNvSpPr txBox="1"/>
          <p:nvPr>
            <p:ph idx="1" type="body"/>
          </p:nvPr>
        </p:nvSpPr>
        <p:spPr>
          <a:xfrm>
            <a:off x="311700" y="1152475"/>
            <a:ext cx="8520600" cy="100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0" name="Google Shape;380;p40"/>
          <p:cNvPicPr preferRelativeResize="0"/>
          <p:nvPr/>
        </p:nvPicPr>
        <p:blipFill rotWithShape="1">
          <a:blip r:embed="rId3">
            <a:alphaModFix/>
          </a:blip>
          <a:srcRect b="0" l="5629" r="10103" t="8941"/>
          <a:stretch/>
        </p:blipFill>
        <p:spPr>
          <a:xfrm>
            <a:off x="240950" y="803850"/>
            <a:ext cx="8711050" cy="3620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1"/>
          <p:cNvSpPr txBox="1"/>
          <p:nvPr>
            <p:ph type="title"/>
          </p:nvPr>
        </p:nvSpPr>
        <p:spPr>
          <a:xfrm>
            <a:off x="311700" y="3469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FI-Classic Inversion Results: S809 Airfoil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8" name="Google Shape;388;p41"/>
          <p:cNvPicPr preferRelativeResize="0"/>
          <p:nvPr/>
        </p:nvPicPr>
        <p:blipFill rotWithShape="1">
          <a:blip r:embed="rId3">
            <a:alphaModFix/>
          </a:blip>
          <a:srcRect b="0" l="5602" r="10023" t="9682"/>
          <a:stretch/>
        </p:blipFill>
        <p:spPr>
          <a:xfrm>
            <a:off x="112100" y="1089725"/>
            <a:ext cx="8919801" cy="367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/>
          <p:nvPr>
            <p:ph type="title"/>
          </p:nvPr>
        </p:nvSpPr>
        <p:spPr>
          <a:xfrm>
            <a:off x="104650" y="85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</a:t>
            </a:r>
            <a:endParaRPr/>
          </a:p>
        </p:txBody>
      </p:sp>
      <p:sp>
        <p:nvSpPr>
          <p:cNvPr id="76" name="Google Shape;76;p15"/>
          <p:cNvSpPr txBox="1"/>
          <p:nvPr>
            <p:ph idx="1" type="body"/>
          </p:nvPr>
        </p:nvSpPr>
        <p:spPr>
          <a:xfrm>
            <a:off x="104650" y="6581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Wealth of Experimental Data for Turbulent Flows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Require Rigorous Methodology of Utilizing Data to Improve Model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LES, DNS Information Not Easily Incorporated to RANS Models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Also Not Available for Many Conditions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Error in Closure Constants Not Likely as Significant as Error in Functional Form of Models Themselves</a:t>
            </a:r>
            <a:endParaRPr/>
          </a:p>
        </p:txBody>
      </p:sp>
      <p:sp>
        <p:nvSpPr>
          <p:cNvPr id="77" name="Google Shape;77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8" name="Google Shape;78;p15"/>
          <p:cNvSpPr txBox="1"/>
          <p:nvPr>
            <p:ph type="title"/>
          </p:nvPr>
        </p:nvSpPr>
        <p:spPr>
          <a:xfrm>
            <a:off x="191825" y="28751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Overall Objective</a:t>
            </a:r>
            <a:endParaRPr/>
          </a:p>
        </p:txBody>
      </p:sp>
      <p:sp>
        <p:nvSpPr>
          <p:cNvPr id="79" name="Google Shape;79;p15"/>
          <p:cNvSpPr txBox="1"/>
          <p:nvPr>
            <p:ph idx="1" type="body"/>
          </p:nvPr>
        </p:nvSpPr>
        <p:spPr>
          <a:xfrm>
            <a:off x="191825" y="32992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</a:pPr>
            <a:r>
              <a:rPr lang="en" sz="2400"/>
              <a:t>Augment RANS Turbulence Models With Data</a:t>
            </a:r>
            <a:endParaRPr sz="2400"/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Identify Higher Fidelity Data to Improve Model</a:t>
            </a:r>
            <a:endParaRPr sz="1800"/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Produce Machine Learned Model From Data</a:t>
            </a:r>
            <a:endParaRPr sz="1800"/>
          </a:p>
          <a:p>
            <a:pPr indent="-3429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Augment With Machine Learned Model</a:t>
            </a:r>
            <a:endParaRPr sz="1800"/>
          </a:p>
          <a:p>
            <a:pPr indent="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Training Details</a:t>
            </a:r>
            <a:endParaRPr/>
          </a:p>
        </p:txBody>
      </p:sp>
      <p:sp>
        <p:nvSpPr>
          <p:cNvPr id="394" name="Google Shape;394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Assemble Features from Inversion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“Training” Variables, Will Be Inputs to Trained Neural Network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Local Variables Preferred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Feature Identification / Comparison Difficult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Features Chosen: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Feature Scaling: Map to Normal Distribution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\eta=\left[\frac{P}{D},\quad \frac{|S|}{|\Omega|},\quad\delta,\quad\chi\right]" id="396" name="Google Shape;396;p42" title="MathEquation,#0000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871" y="2574325"/>
            <a:ext cx="2994478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\delta=\frac{\mu_t |S_{ij}|}{1.5 \tau_w}, \quad \chi = \frac{\hat{\nu}}{\nu}" id="397" name="Google Shape;397;p42" title="MathEquation,#0000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33497" y="3483875"/>
            <a:ext cx="2603232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3"/>
          <p:cNvSpPr txBox="1"/>
          <p:nvPr>
            <p:ph type="title"/>
          </p:nvPr>
        </p:nvSpPr>
        <p:spPr>
          <a:xfrm>
            <a:off x="311700" y="7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FIML Classic Correction Field</a:t>
            </a:r>
            <a:endParaRPr/>
          </a:p>
        </p:txBody>
      </p:sp>
      <p:sp>
        <p:nvSpPr>
          <p:cNvPr id="403" name="Google Shape;403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04" name="Google Shape;404;p43"/>
          <p:cNvPicPr preferRelativeResize="0"/>
          <p:nvPr/>
        </p:nvPicPr>
        <p:blipFill rotWithShape="1">
          <a:blip r:embed="rId3">
            <a:alphaModFix/>
          </a:blip>
          <a:srcRect b="15509" l="1424" r="2310" t="21700"/>
          <a:stretch/>
        </p:blipFill>
        <p:spPr>
          <a:xfrm>
            <a:off x="3558375" y="3089075"/>
            <a:ext cx="4914074" cy="1802993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05" name="Google Shape;405;p43"/>
          <p:cNvPicPr preferRelativeResize="0"/>
          <p:nvPr/>
        </p:nvPicPr>
        <p:blipFill rotWithShape="1">
          <a:blip r:embed="rId4">
            <a:alphaModFix/>
          </a:blip>
          <a:srcRect b="11691" l="0" r="0" t="0"/>
          <a:stretch/>
        </p:blipFill>
        <p:spPr>
          <a:xfrm>
            <a:off x="3558375" y="648100"/>
            <a:ext cx="4914074" cy="24409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06" name="Google Shape;406;p43"/>
          <p:cNvSpPr txBox="1"/>
          <p:nvPr>
            <p:ph idx="1" type="body"/>
          </p:nvPr>
        </p:nvSpPr>
        <p:spPr>
          <a:xfrm>
            <a:off x="98075" y="1166000"/>
            <a:ext cx="3460200" cy="340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</a:pPr>
            <a:r>
              <a:rPr lang="en" sz="1400"/>
              <a:t>Learning: Train Neural Network to Produce Correction Field From Features</a:t>
            </a:r>
            <a:endParaRPr sz="1400"/>
          </a:p>
          <a:p>
            <a:pPr indent="0" lvl="0" marL="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</a:pPr>
            <a:r>
              <a:rPr lang="en" sz="1400"/>
              <a:t>Perfect Learning Not Possible</a:t>
            </a:r>
            <a:endParaRPr sz="1400"/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Achieved Correction after Learning Not Necessarily Optimal Given Constraints of Machine Learning Algorithm</a:t>
            </a:r>
            <a:endParaRPr sz="1400"/>
          </a:p>
          <a:p>
            <a:pPr indent="0" lvl="0" marL="4572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/>
          </a:p>
        </p:txBody>
      </p:sp>
      <p:pic>
        <p:nvPicPr>
          <p:cNvPr descr="\beta(\vec{x})\to \beta(\eta)" id="407" name="Google Shape;407;p43" title="MathEquation,#0000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9373" y="2158325"/>
            <a:ext cx="1491600" cy="32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Issue With FIML-Classic</a:t>
            </a:r>
            <a:endParaRPr/>
          </a:p>
        </p:txBody>
      </p:sp>
      <p:sp>
        <p:nvSpPr>
          <p:cNvPr id="413" name="Google Shape;413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Inversion Separate From Training Process</a:t>
            </a:r>
            <a:endParaRPr sz="24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Inverse Solution Not Guaranteed to Be Learnable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Not Necessarily Optimal for Chosen Machine Learning Algorithm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Reduction in Performance Following Learning</a:t>
            </a:r>
            <a:endParaRPr sz="1800"/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81000" lvl="0" marL="457200" rtl="0" algn="l">
              <a:spcBef>
                <a:spcPts val="1600"/>
              </a:spcBef>
              <a:spcAft>
                <a:spcPts val="0"/>
              </a:spcAft>
              <a:buSzPts val="2400"/>
              <a:buChar char="●"/>
            </a:pPr>
            <a:r>
              <a:rPr b="1" i="1" lang="en" sz="2400"/>
              <a:t>Solution: Include Training in Inversion</a:t>
            </a:r>
            <a:endParaRPr b="1" i="1" sz="24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Physics-Consistent Approach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Inverse Solution Accounts for Limitations of Learning Algorithm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No Need for Offline Training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Inverse Solution Already Learned  Guaranteed to Be Learnable</a:t>
            </a:r>
            <a:endParaRPr sz="1800"/>
          </a:p>
        </p:txBody>
      </p:sp>
      <p:sp>
        <p:nvSpPr>
          <p:cNvPr id="414" name="Google Shape;414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5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Presentation Outline</a:t>
            </a:r>
            <a:endParaRPr/>
          </a:p>
        </p:txBody>
      </p:sp>
      <p:sp>
        <p:nvSpPr>
          <p:cNvPr id="420" name="Google Shape;420;p45"/>
          <p:cNvSpPr txBox="1"/>
          <p:nvPr>
            <p:ph idx="1" type="body"/>
          </p:nvPr>
        </p:nvSpPr>
        <p:spPr>
          <a:xfrm>
            <a:off x="311700" y="594174"/>
            <a:ext cx="8520600" cy="397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Background, Objective, Previous Work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FIML-Classic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Methodology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1D Heat Equation Model Problem Results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S809 Airfoil Results</a:t>
            </a:r>
            <a:endParaRPr>
              <a:solidFill>
                <a:srgbClr val="0000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b="1" i="1" lang="en" sz="2400">
                <a:solidFill>
                  <a:srgbClr val="000000"/>
                </a:solidFill>
              </a:rPr>
              <a:t>FIML-Embedded</a:t>
            </a:r>
            <a:endParaRPr b="1" i="1" sz="2400"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b="1" i="1" lang="en">
                <a:solidFill>
                  <a:srgbClr val="000000"/>
                </a:solidFill>
              </a:rPr>
              <a:t>Methodology</a:t>
            </a:r>
            <a:endParaRPr b="1" i="1"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b="1" i="1" lang="en">
                <a:solidFill>
                  <a:srgbClr val="000000"/>
                </a:solidFill>
              </a:rPr>
              <a:t>1D Heat Equation Model Problem Results</a:t>
            </a:r>
            <a:endParaRPr b="1" i="1"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b="1" i="1" lang="en">
                <a:solidFill>
                  <a:srgbClr val="000000"/>
                </a:solidFill>
              </a:rPr>
              <a:t>S809 Airfoil Results</a:t>
            </a:r>
            <a:endParaRPr b="1" i="1"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FIML-Direct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Methodology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S809 Airfoil Results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Simultaneous Inversion of Multiple Cases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>
                <a:solidFill>
                  <a:schemeClr val="dk1"/>
                </a:solidFill>
              </a:rPr>
              <a:t>Additional Test Cases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>
                <a:solidFill>
                  <a:schemeClr val="dk1"/>
                </a:solidFill>
              </a:rPr>
              <a:t>Conclusions and Future Work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21" name="Google Shape;421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Training In Inversion: FIML-Embedded and Direct</a:t>
            </a:r>
            <a:endParaRPr/>
          </a:p>
        </p:txBody>
      </p:sp>
      <p:sp>
        <p:nvSpPr>
          <p:cNvPr id="427" name="Google Shape;427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28" name="Google Shape;428;p46"/>
          <p:cNvPicPr preferRelativeResize="0"/>
          <p:nvPr/>
        </p:nvPicPr>
        <p:blipFill rotWithShape="1">
          <a:blip r:embed="rId3">
            <a:alphaModFix/>
          </a:blip>
          <a:srcRect b="17115" l="13155" r="12726" t="9587"/>
          <a:stretch/>
        </p:blipFill>
        <p:spPr>
          <a:xfrm>
            <a:off x="3628050" y="2179925"/>
            <a:ext cx="4844400" cy="2694816"/>
          </a:xfrm>
          <a:prstGeom prst="rect">
            <a:avLst/>
          </a:prstGeom>
          <a:noFill/>
          <a:ln cap="flat" cmpd="sng" w="3810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29" name="Google Shape;429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575" y="1253200"/>
            <a:ext cx="3168675" cy="135045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30" name="Google Shape;430;p46"/>
          <p:cNvSpPr/>
          <p:nvPr/>
        </p:nvSpPr>
        <p:spPr>
          <a:xfrm rot="4517365">
            <a:off x="3706073" y="1283558"/>
            <a:ext cx="822253" cy="795546"/>
          </a:xfrm>
          <a:prstGeom prst="bentArrow">
            <a:avLst>
              <a:gd fmla="val 25000" name="adj1"/>
              <a:gd fmla="val 33607" name="adj2"/>
              <a:gd fmla="val 31685" name="adj3"/>
              <a:gd fmla="val 43750" name="adj4"/>
            </a:avLst>
          </a:prstGeom>
          <a:solidFill>
            <a:schemeClr val="accent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7"/>
          <p:cNvSpPr txBox="1"/>
          <p:nvPr>
            <p:ph type="title"/>
          </p:nvPr>
        </p:nvSpPr>
        <p:spPr>
          <a:xfrm>
            <a:off x="311700" y="1290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FIML-Embedded: Embedded Backpropagation</a:t>
            </a:r>
            <a:endParaRPr/>
          </a:p>
        </p:txBody>
      </p:sp>
      <p:sp>
        <p:nvSpPr>
          <p:cNvPr id="436" name="Google Shape;436;p47"/>
          <p:cNvSpPr txBox="1"/>
          <p:nvPr>
            <p:ph idx="1" type="body"/>
          </p:nvPr>
        </p:nvSpPr>
        <p:spPr>
          <a:xfrm>
            <a:off x="311700" y="795775"/>
            <a:ext cx="8520600" cy="377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Embed Backpropagation Algorithm Into Flow Solver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Weights Updated via Backpropagation Every Flow Solve Iteration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Design Variables Now “Training Correction” ( </a:t>
            </a:r>
            <a:r>
              <a:rPr lang="en"/>
              <a:t>𝛽</a:t>
            </a:r>
            <a:r>
              <a:rPr baseline="-25000" i="1" lang="en"/>
              <a:t>T</a:t>
            </a:r>
            <a:r>
              <a:rPr i="1" lang="en"/>
              <a:t> </a:t>
            </a:r>
            <a:r>
              <a:rPr lang="en"/>
              <a:t>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Output of Neural Network is Correction ( </a:t>
            </a:r>
            <a:r>
              <a:rPr lang="en"/>
              <a:t>𝛽 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Weights Converge to Final Values With Flow Variables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Redefine Objective Function: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Dual Minimization Problem:</a:t>
            </a:r>
            <a:endParaRPr/>
          </a:p>
        </p:txBody>
      </p:sp>
      <p:sp>
        <p:nvSpPr>
          <p:cNvPr id="437" name="Google Shape;437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\min_{\beta_T} ( J_e )\\&#10;\min_w\|\beta(w)-\beta_T\|" id="438" name="Google Shape;438;p47" title="MathEquation,#0000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3223" y="3882200"/>
            <a:ext cx="2340124" cy="781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_e(\beta_T)=\|k_d-k_m(\beta_T)\|_2^2+\lambda\|\beta_T-1.0\|_2^2" id="439" name="Google Shape;439;p47" title="MathEquation,#0000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7966" y="2929375"/>
            <a:ext cx="5337134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5" name="Google Shape;445;p48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FIML Embedded Results - Model Problem</a:t>
            </a:r>
            <a:endParaRPr/>
          </a:p>
        </p:txBody>
      </p:sp>
      <p:pic>
        <p:nvPicPr>
          <p:cNvPr id="446" name="Google Shape;446;p48"/>
          <p:cNvPicPr preferRelativeResize="0"/>
          <p:nvPr/>
        </p:nvPicPr>
        <p:blipFill rotWithShape="1">
          <a:blip r:embed="rId3">
            <a:alphaModFix/>
          </a:blip>
          <a:srcRect b="0" l="7670" r="7483" t="7441"/>
          <a:stretch/>
        </p:blipFill>
        <p:spPr>
          <a:xfrm>
            <a:off x="311700" y="613702"/>
            <a:ext cx="7862102" cy="4443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53" name="Google Shape;453;p49"/>
          <p:cNvPicPr preferRelativeResize="0"/>
          <p:nvPr/>
        </p:nvPicPr>
        <p:blipFill rotWithShape="1">
          <a:blip r:embed="rId3">
            <a:alphaModFix/>
          </a:blip>
          <a:srcRect b="0" l="0" r="6340" t="0"/>
          <a:stretch/>
        </p:blipFill>
        <p:spPr>
          <a:xfrm>
            <a:off x="134575" y="1152475"/>
            <a:ext cx="4545450" cy="364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49"/>
          <p:cNvPicPr preferRelativeResize="0"/>
          <p:nvPr/>
        </p:nvPicPr>
        <p:blipFill rotWithShape="1">
          <a:blip r:embed="rId4">
            <a:alphaModFix/>
          </a:blip>
          <a:srcRect b="0" l="0" r="6924" t="5802"/>
          <a:stretch/>
        </p:blipFill>
        <p:spPr>
          <a:xfrm>
            <a:off x="4680025" y="1358695"/>
            <a:ext cx="4463976" cy="3388305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9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FIML Embedded Results - Model Problem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50"/>
          <p:cNvSpPr txBox="1"/>
          <p:nvPr>
            <p:ph type="title"/>
          </p:nvPr>
        </p:nvSpPr>
        <p:spPr>
          <a:xfrm>
            <a:off x="311700" y="107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FIML-Embedded Results</a:t>
            </a:r>
            <a:endParaRPr/>
          </a:p>
        </p:txBody>
      </p:sp>
      <p:sp>
        <p:nvSpPr>
          <p:cNvPr id="461" name="Google Shape;461;p5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63" name="Google Shape;463;p50"/>
          <p:cNvPicPr preferRelativeResize="0"/>
          <p:nvPr/>
        </p:nvPicPr>
        <p:blipFill rotWithShape="1">
          <a:blip r:embed="rId3">
            <a:alphaModFix/>
          </a:blip>
          <a:srcRect b="0" l="5072" r="15794" t="9641"/>
          <a:stretch/>
        </p:blipFill>
        <p:spPr>
          <a:xfrm>
            <a:off x="73900" y="756200"/>
            <a:ext cx="9070094" cy="398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FIML-Embedded Pros &amp; Cons</a:t>
            </a:r>
            <a:endParaRPr/>
          </a:p>
        </p:txBody>
      </p:sp>
      <p:sp>
        <p:nvSpPr>
          <p:cNvPr id="469" name="Google Shape;469;p5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Pros:</a:t>
            </a:r>
            <a:endParaRPr sz="24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Inverse Solution Already Learned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Limitations of Training Algorithm Included in Inversion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Non-Linearity of Neural Network Hidden from Optimizer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Increased Regularization</a:t>
            </a:r>
            <a:endParaRPr sz="18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Cons</a:t>
            </a:r>
            <a:r>
              <a:rPr lang="en" sz="2400"/>
              <a:t>:</a:t>
            </a:r>
            <a:endParaRPr sz="24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Backpropagation Must Sufficiently Converge (Sometimes Difficult)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Added Cost and Complexity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Not Clear How to Account for Multiple Cases</a:t>
            </a:r>
            <a:endParaRPr sz="1800"/>
          </a:p>
        </p:txBody>
      </p:sp>
      <p:sp>
        <p:nvSpPr>
          <p:cNvPr id="470" name="Google Shape;470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/>
          <p:nvPr>
            <p:ph type="title"/>
          </p:nvPr>
        </p:nvSpPr>
        <p:spPr>
          <a:xfrm>
            <a:off x="311700" y="119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Presentation Outline</a:t>
            </a:r>
            <a:endParaRPr/>
          </a:p>
        </p:txBody>
      </p:sp>
      <p:sp>
        <p:nvSpPr>
          <p:cNvPr id="85" name="Google Shape;85;p16"/>
          <p:cNvSpPr txBox="1"/>
          <p:nvPr>
            <p:ph idx="1" type="body"/>
          </p:nvPr>
        </p:nvSpPr>
        <p:spPr>
          <a:xfrm>
            <a:off x="311700" y="775038"/>
            <a:ext cx="8520600" cy="379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AutoNum type="arabicPeriod"/>
            </a:pPr>
            <a:r>
              <a:rPr b="1" i="1" lang="en" sz="2200">
                <a:solidFill>
                  <a:srgbClr val="000000"/>
                </a:solidFill>
              </a:rPr>
              <a:t>Background, Objective, and Previous Work</a:t>
            </a:r>
            <a:endParaRPr b="1" i="1" sz="2200"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FIML-Classic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Methodology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1D Heat Equation Model Problem Results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S809 Airfoil Results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FIML-Embedded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Methodology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1D Heat Equation Model Problem Results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S809 Airfoil Results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FIML-Direct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Methodology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S809 Airfoil Results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Simultaneous Inversion of Multiple Cases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Additional Test Cases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Conclusions and Future Work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86" name="Google Shape;86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52"/>
          <p:cNvSpPr txBox="1"/>
          <p:nvPr>
            <p:ph type="title"/>
          </p:nvPr>
        </p:nvSpPr>
        <p:spPr>
          <a:xfrm>
            <a:off x="311700" y="-27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Presentation Outline</a:t>
            </a:r>
            <a:endParaRPr/>
          </a:p>
        </p:txBody>
      </p:sp>
      <p:sp>
        <p:nvSpPr>
          <p:cNvPr id="476" name="Google Shape;476;p52"/>
          <p:cNvSpPr txBox="1"/>
          <p:nvPr>
            <p:ph idx="1" type="body"/>
          </p:nvPr>
        </p:nvSpPr>
        <p:spPr>
          <a:xfrm>
            <a:off x="311700" y="639400"/>
            <a:ext cx="8520600" cy="392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Background and Previous Work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FIML-Classic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Methodology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1D Heat Equation Model Problem Results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S809 Airfoil Results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FIML-Embedded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Methodology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1D Heat Equation Model Problem Results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S809 Airfoil Results</a:t>
            </a:r>
            <a:endParaRPr>
              <a:solidFill>
                <a:srgbClr val="0000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b="1" i="1" lang="en" sz="2400">
                <a:solidFill>
                  <a:srgbClr val="000000"/>
                </a:solidFill>
              </a:rPr>
              <a:t>FIML-Direct</a:t>
            </a:r>
            <a:endParaRPr b="1" i="1" sz="2400"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b="1" i="1" lang="en">
                <a:solidFill>
                  <a:srgbClr val="000000"/>
                </a:solidFill>
              </a:rPr>
              <a:t>Methodology</a:t>
            </a:r>
            <a:endParaRPr b="1" i="1"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b="1" i="1" lang="en">
                <a:solidFill>
                  <a:srgbClr val="000000"/>
                </a:solidFill>
              </a:rPr>
              <a:t>S809 Airfoil Results</a:t>
            </a:r>
            <a:endParaRPr b="1" i="1"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b="1" i="1" lang="en">
                <a:solidFill>
                  <a:srgbClr val="000000"/>
                </a:solidFill>
              </a:rPr>
              <a:t>Simultaneous Inversion of Multiple Cases</a:t>
            </a:r>
            <a:endParaRPr b="1" i="1"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>
                <a:solidFill>
                  <a:schemeClr val="dk1"/>
                </a:solidFill>
              </a:rPr>
              <a:t>Additional Test Cases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>
                <a:solidFill>
                  <a:schemeClr val="dk1"/>
                </a:solidFill>
              </a:rPr>
              <a:t>Conclusions and Future Work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77" name="Google Shape;477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FIML Direct: Weights as Design Variables</a:t>
            </a:r>
            <a:endParaRPr/>
          </a:p>
        </p:txBody>
      </p:sp>
      <p:sp>
        <p:nvSpPr>
          <p:cNvPr id="483" name="Google Shape;483;p5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Train Neural Network Directly By Treating Weights as the Design Vars: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Correction (𝛽) is Output of Neural Network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Updated Every Flow Iteration With Current Features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Weights Held Constant For Each Evaluation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Initialized to Small Random Values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Inversion is Simply: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\min_w(J_d)" id="485" name="Google Shape;485;p53" title="MathEquation,#0000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3972" y="3850475"/>
            <a:ext cx="1369044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_d(w)=\|k_d-k_m(w)\|_2^2+\lambda\|\beta(w)-1.0\|_2^2&#10;" id="486" name="Google Shape;486;p53" title="MathEquation,#0000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8825" y="1667625"/>
            <a:ext cx="6381474" cy="47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54"/>
          <p:cNvSpPr txBox="1"/>
          <p:nvPr>
            <p:ph type="title"/>
          </p:nvPr>
        </p:nvSpPr>
        <p:spPr>
          <a:xfrm>
            <a:off x="299313" y="2270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FIML-Direct Results</a:t>
            </a:r>
            <a:endParaRPr/>
          </a:p>
        </p:txBody>
      </p:sp>
      <p:sp>
        <p:nvSpPr>
          <p:cNvPr id="492" name="Google Shape;492;p5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94" name="Google Shape;494;p54"/>
          <p:cNvPicPr preferRelativeResize="0"/>
          <p:nvPr/>
        </p:nvPicPr>
        <p:blipFill rotWithShape="1">
          <a:blip r:embed="rId3">
            <a:alphaModFix/>
          </a:blip>
          <a:srcRect b="0" l="5551" r="9953" t="9412"/>
          <a:stretch/>
        </p:blipFill>
        <p:spPr>
          <a:xfrm>
            <a:off x="98075" y="1017725"/>
            <a:ext cx="8923077" cy="36795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FIML-Direct Pros &amp; Cons</a:t>
            </a:r>
            <a:endParaRPr/>
          </a:p>
        </p:txBody>
      </p:sp>
      <p:sp>
        <p:nvSpPr>
          <p:cNvPr id="500" name="Google Shape;500;p55"/>
          <p:cNvSpPr txBox="1"/>
          <p:nvPr>
            <p:ph idx="1" type="body"/>
          </p:nvPr>
        </p:nvSpPr>
        <p:spPr>
          <a:xfrm>
            <a:off x="311700" y="1503825"/>
            <a:ext cx="8520600" cy="306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Pros:</a:t>
            </a:r>
            <a:endParaRPr sz="24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○"/>
            </a:pPr>
            <a:r>
              <a:rPr lang="en" sz="1800">
                <a:solidFill>
                  <a:srgbClr val="0000FF"/>
                </a:solidFill>
              </a:rPr>
              <a:t>Inverse Solution Already Learned</a:t>
            </a:r>
            <a:endParaRPr sz="1800">
              <a:solidFill>
                <a:srgbClr val="0000FF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○"/>
            </a:pPr>
            <a:r>
              <a:rPr lang="en" sz="1800">
                <a:solidFill>
                  <a:srgbClr val="0000FF"/>
                </a:solidFill>
              </a:rPr>
              <a:t>Limitations of Training Algorithm Included in Inversion</a:t>
            </a:r>
            <a:endParaRPr sz="1800">
              <a:solidFill>
                <a:srgbClr val="0000FF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○"/>
            </a:pPr>
            <a:r>
              <a:rPr lang="en" sz="1800">
                <a:solidFill>
                  <a:srgbClr val="0000FF"/>
                </a:solidFill>
              </a:rPr>
              <a:t>Increased Regularization</a:t>
            </a:r>
            <a:endParaRPr sz="1800">
              <a:solidFill>
                <a:srgbClr val="0000FF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</a:pPr>
            <a:r>
              <a:rPr i="1" lang="en" sz="1800">
                <a:solidFill>
                  <a:srgbClr val="000000"/>
                </a:solidFill>
              </a:rPr>
              <a:t>Design Variables Consistent Across Numerous Cases</a:t>
            </a:r>
            <a:endParaRPr i="1" sz="18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solidFill>
                <a:srgbClr val="000000"/>
              </a:solidFill>
            </a:endParaRPr>
          </a:p>
          <a:p>
            <a:pPr indent="-381000" lvl="0" marL="457200" rtl="0" algn="l">
              <a:spcBef>
                <a:spcPts val="16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Cons:</a:t>
            </a:r>
            <a:endParaRPr sz="24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Full Non-Linearity of Neural Network Exposed to Optimizer</a:t>
            </a:r>
            <a:endParaRPr sz="1800"/>
          </a:p>
        </p:txBody>
      </p:sp>
      <p:sp>
        <p:nvSpPr>
          <p:cNvPr id="501" name="Google Shape;501;p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2" name="Google Shape;502;p55"/>
          <p:cNvSpPr txBox="1"/>
          <p:nvPr/>
        </p:nvSpPr>
        <p:spPr>
          <a:xfrm>
            <a:off x="5535825" y="1573500"/>
            <a:ext cx="2430000" cy="344400"/>
          </a:xfrm>
          <a:prstGeom prst="rect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i="1" lang="en">
                <a:solidFill>
                  <a:srgbClr val="0000FF"/>
                </a:solidFill>
              </a:rPr>
              <a:t>Same as FIML-Embedded</a:t>
            </a:r>
            <a:endParaRPr b="1" i="1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56"/>
          <p:cNvSpPr txBox="1"/>
          <p:nvPr>
            <p:ph type="title"/>
          </p:nvPr>
        </p:nvSpPr>
        <p:spPr>
          <a:xfrm>
            <a:off x="311700" y="310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Methods Comparison</a:t>
            </a:r>
            <a:endParaRPr/>
          </a:p>
        </p:txBody>
      </p:sp>
      <p:sp>
        <p:nvSpPr>
          <p:cNvPr id="508" name="Google Shape;508;p5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10" name="Google Shape;510;p56"/>
          <p:cNvPicPr preferRelativeResize="0"/>
          <p:nvPr/>
        </p:nvPicPr>
        <p:blipFill rotWithShape="1">
          <a:blip r:embed="rId3">
            <a:alphaModFix/>
          </a:blip>
          <a:srcRect b="0" l="5482" r="7348" t="5042"/>
          <a:stretch/>
        </p:blipFill>
        <p:spPr>
          <a:xfrm>
            <a:off x="501263" y="603712"/>
            <a:ext cx="7971176" cy="451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16" name="Google Shape;516;p57"/>
          <p:cNvPicPr preferRelativeResize="0"/>
          <p:nvPr/>
        </p:nvPicPr>
        <p:blipFill rotWithShape="1">
          <a:blip r:embed="rId3">
            <a:alphaModFix/>
          </a:blip>
          <a:srcRect b="40971" l="0" r="0" t="0"/>
          <a:stretch/>
        </p:blipFill>
        <p:spPr>
          <a:xfrm>
            <a:off x="4797998" y="190400"/>
            <a:ext cx="3923599" cy="130280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17" name="Google Shape;517;p57"/>
          <p:cNvPicPr preferRelativeResize="0"/>
          <p:nvPr/>
        </p:nvPicPr>
        <p:blipFill rotWithShape="1">
          <a:blip r:embed="rId4">
            <a:alphaModFix/>
          </a:blip>
          <a:srcRect b="43233" l="0" r="0" t="0"/>
          <a:stretch/>
        </p:blipFill>
        <p:spPr>
          <a:xfrm>
            <a:off x="4798000" y="1493200"/>
            <a:ext cx="3923599" cy="125288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18" name="Google Shape;518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98003" y="2746078"/>
            <a:ext cx="3923599" cy="220703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19" name="Google Shape;519;p57"/>
          <p:cNvSpPr txBox="1"/>
          <p:nvPr>
            <p:ph type="title"/>
          </p:nvPr>
        </p:nvSpPr>
        <p:spPr>
          <a:xfrm>
            <a:off x="311700" y="527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Methods Comparison</a:t>
            </a:r>
            <a:endParaRPr/>
          </a:p>
        </p:txBody>
      </p:sp>
      <p:sp>
        <p:nvSpPr>
          <p:cNvPr id="520" name="Google Shape;520;p57"/>
          <p:cNvSpPr txBox="1"/>
          <p:nvPr>
            <p:ph idx="1" type="body"/>
          </p:nvPr>
        </p:nvSpPr>
        <p:spPr>
          <a:xfrm>
            <a:off x="-108975" y="555750"/>
            <a:ext cx="5350800" cy="387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Regularization</a:t>
            </a:r>
            <a:r>
              <a:rPr lang="en" sz="1700"/>
              <a:t>: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Classic &lt; Embedded &lt; Direct</a:t>
            </a:r>
            <a:endParaRPr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Smaller λ Appropriate for Embedded, Direct </a:t>
            </a:r>
            <a:endParaRPr sz="1700"/>
          </a:p>
        </p:txBody>
      </p:sp>
      <p:pic>
        <p:nvPicPr>
          <p:cNvPr id="521" name="Google Shape;521;p57"/>
          <p:cNvPicPr preferRelativeResize="0"/>
          <p:nvPr/>
        </p:nvPicPr>
        <p:blipFill rotWithShape="1">
          <a:blip r:embed="rId6">
            <a:alphaModFix/>
          </a:blip>
          <a:srcRect b="0" l="0" r="0" t="4351"/>
          <a:stretch/>
        </p:blipFill>
        <p:spPr>
          <a:xfrm>
            <a:off x="621150" y="1563325"/>
            <a:ext cx="3597200" cy="349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FIML Direct With Multiple Cases</a:t>
            </a:r>
            <a:endParaRPr/>
          </a:p>
        </p:txBody>
      </p:sp>
      <p:sp>
        <p:nvSpPr>
          <p:cNvPr id="527" name="Google Shape;527;p58"/>
          <p:cNvSpPr txBox="1"/>
          <p:nvPr>
            <p:ph idx="1" type="body"/>
          </p:nvPr>
        </p:nvSpPr>
        <p:spPr>
          <a:xfrm>
            <a:off x="311700" y="1152475"/>
            <a:ext cx="8520600" cy="221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</a:pPr>
            <a:r>
              <a:rPr lang="en"/>
              <a:t>Design Variables Same Between Cases (Multiple AoAs, Airfoils, etc)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Define Cost Function as Sum of Cost Functions of Each Case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Perform Inversion For All Cases of Interest At Once!!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No Requirement to Have Same Objective Function for Each Case</a:t>
            </a:r>
            <a:endParaRPr sz="1800"/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" sz="1800"/>
              <a:t>Use Whatever Higher Fidelity Data is Available</a:t>
            </a:r>
            <a:endParaRPr sz="1800"/>
          </a:p>
        </p:txBody>
      </p:sp>
      <p:sp>
        <p:nvSpPr>
          <p:cNvPr id="528" name="Google Shape;528;p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J_d = \sum_i^n j_{d_i} \\&#10;\frac{dJ_d}{dw}=\sum_i^n \frac{d{j_d}}{dw}" id="529" name="Google Shape;529;p58" title="MathEquation,#0000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4150" y="3364075"/>
            <a:ext cx="2098726" cy="114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59"/>
          <p:cNvSpPr/>
          <p:nvPr/>
        </p:nvSpPr>
        <p:spPr>
          <a:xfrm>
            <a:off x="4364450" y="2974500"/>
            <a:ext cx="4358400" cy="1933800"/>
          </a:xfrm>
          <a:prstGeom prst="rect">
            <a:avLst/>
          </a:prstGeom>
          <a:noFill/>
          <a:ln cap="flat" cmpd="sng" w="57150">
            <a:solidFill>
              <a:srgbClr val="008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5" name="Google Shape;535;p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36" name="Google Shape;536;p59"/>
          <p:cNvGrpSpPr/>
          <p:nvPr/>
        </p:nvGrpSpPr>
        <p:grpSpPr>
          <a:xfrm>
            <a:off x="164085" y="787017"/>
            <a:ext cx="1583238" cy="1320906"/>
            <a:chOff x="-783389" y="1135175"/>
            <a:chExt cx="1833300" cy="1809956"/>
          </a:xfrm>
        </p:grpSpPr>
        <p:sp>
          <p:nvSpPr>
            <p:cNvPr id="537" name="Google Shape;537;p59"/>
            <p:cNvSpPr txBox="1"/>
            <p:nvPr/>
          </p:nvSpPr>
          <p:spPr>
            <a:xfrm>
              <a:off x="-783389" y="2575831"/>
              <a:ext cx="1833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4F81BD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38" name="Google Shape;538;p59"/>
            <p:cNvCxnSpPr/>
            <p:nvPr/>
          </p:nvCxnSpPr>
          <p:spPr>
            <a:xfrm flipH="1">
              <a:off x="592534" y="1623977"/>
              <a:ext cx="5100" cy="428700"/>
            </a:xfrm>
            <a:prstGeom prst="straightConnector1">
              <a:avLst/>
            </a:prstGeom>
            <a:noFill/>
            <a:ln cap="flat" cmpd="sng" w="38100">
              <a:solidFill>
                <a:srgbClr val="4F81BD"/>
              </a:solidFill>
              <a:prstDash val="solid"/>
              <a:round/>
              <a:headEnd len="sm" w="sm" type="none"/>
              <a:tailEnd len="med" w="med" type="stealth"/>
            </a:ln>
          </p:spPr>
        </p:cxnSp>
        <p:sp>
          <p:nvSpPr>
            <p:cNvPr id="539" name="Google Shape;539;p59"/>
            <p:cNvSpPr txBox="1"/>
            <p:nvPr/>
          </p:nvSpPr>
          <p:spPr>
            <a:xfrm>
              <a:off x="444500" y="1135175"/>
              <a:ext cx="605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</a:t>
              </a:r>
              <a:r>
                <a:rPr baseline="30000" lang="en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baseline="30000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0" name="Google Shape;540;p59"/>
          <p:cNvGrpSpPr/>
          <p:nvPr/>
        </p:nvGrpSpPr>
        <p:grpSpPr>
          <a:xfrm>
            <a:off x="2919996" y="792810"/>
            <a:ext cx="503911" cy="662250"/>
            <a:chOff x="439173" y="1145023"/>
            <a:chExt cx="583500" cy="907441"/>
          </a:xfrm>
        </p:grpSpPr>
        <p:cxnSp>
          <p:nvCxnSpPr>
            <p:cNvPr id="541" name="Google Shape;541;p59"/>
            <p:cNvCxnSpPr/>
            <p:nvPr/>
          </p:nvCxnSpPr>
          <p:spPr>
            <a:xfrm>
              <a:off x="623094" y="1641764"/>
              <a:ext cx="4500" cy="410700"/>
            </a:xfrm>
            <a:prstGeom prst="straightConnector1">
              <a:avLst/>
            </a:prstGeom>
            <a:noFill/>
            <a:ln cap="flat" cmpd="sng" w="38100">
              <a:solidFill>
                <a:srgbClr val="4F81BD"/>
              </a:solidFill>
              <a:prstDash val="solid"/>
              <a:round/>
              <a:headEnd len="sm" w="sm" type="none"/>
              <a:tailEnd len="med" w="med" type="stealth"/>
            </a:ln>
          </p:spPr>
        </p:cxnSp>
        <p:sp>
          <p:nvSpPr>
            <p:cNvPr id="542" name="Google Shape;542;p59"/>
            <p:cNvSpPr txBox="1"/>
            <p:nvPr/>
          </p:nvSpPr>
          <p:spPr>
            <a:xfrm>
              <a:off x="439173" y="1145023"/>
              <a:ext cx="583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</a:t>
              </a:r>
              <a:r>
                <a:rPr baseline="30000" lang="en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baseline="30000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3" name="Google Shape;543;p59"/>
          <p:cNvGrpSpPr/>
          <p:nvPr/>
        </p:nvGrpSpPr>
        <p:grpSpPr>
          <a:xfrm>
            <a:off x="4596573" y="777737"/>
            <a:ext cx="474894" cy="677632"/>
            <a:chOff x="447539" y="1114416"/>
            <a:chExt cx="549900" cy="928517"/>
          </a:xfrm>
        </p:grpSpPr>
        <p:cxnSp>
          <p:nvCxnSpPr>
            <p:cNvPr id="544" name="Google Shape;544;p59"/>
            <p:cNvCxnSpPr/>
            <p:nvPr/>
          </p:nvCxnSpPr>
          <p:spPr>
            <a:xfrm>
              <a:off x="627012" y="1590533"/>
              <a:ext cx="3600" cy="452400"/>
            </a:xfrm>
            <a:prstGeom prst="straightConnector1">
              <a:avLst/>
            </a:prstGeom>
            <a:noFill/>
            <a:ln cap="flat" cmpd="sng" w="38100">
              <a:solidFill>
                <a:srgbClr val="4F81BD"/>
              </a:solidFill>
              <a:prstDash val="solid"/>
              <a:round/>
              <a:headEnd len="sm" w="sm" type="none"/>
              <a:tailEnd len="med" w="med" type="stealth"/>
            </a:ln>
          </p:spPr>
        </p:cxnSp>
        <p:sp>
          <p:nvSpPr>
            <p:cNvPr id="545" name="Google Shape;545;p59"/>
            <p:cNvSpPr txBox="1"/>
            <p:nvPr/>
          </p:nvSpPr>
          <p:spPr>
            <a:xfrm>
              <a:off x="447539" y="1114416"/>
              <a:ext cx="549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</a:t>
              </a:r>
              <a:r>
                <a:rPr baseline="30000" lang="en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n</a:t>
              </a:r>
              <a:endParaRPr baseline="30000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546" name="Google Shape;546;p59"/>
          <p:cNvCxnSpPr>
            <a:endCxn id="547" idx="0"/>
          </p:cNvCxnSpPr>
          <p:nvPr/>
        </p:nvCxnSpPr>
        <p:spPr>
          <a:xfrm>
            <a:off x="3041001" y="2633944"/>
            <a:ext cx="11400" cy="1263300"/>
          </a:xfrm>
          <a:prstGeom prst="straightConnector1">
            <a:avLst/>
          </a:prstGeom>
          <a:noFill/>
          <a:ln cap="flat" cmpd="sng" w="25400">
            <a:solidFill>
              <a:srgbClr val="4F81BD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48" name="Google Shape;548;p59"/>
          <p:cNvSpPr txBox="1"/>
          <p:nvPr/>
        </p:nvSpPr>
        <p:spPr>
          <a:xfrm>
            <a:off x="2148112" y="3896484"/>
            <a:ext cx="1835100" cy="269400"/>
          </a:xfrm>
          <a:prstGeom prst="rect">
            <a:avLst/>
          </a:prstGeom>
          <a:solidFill>
            <a:srgbClr val="F79646"/>
          </a:solidFill>
          <a:ln cap="flat" cmpd="sng" w="25400">
            <a:solidFill>
              <a:srgbClr val="B46D3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" name="Google Shape;549;p59"/>
          <p:cNvSpPr/>
          <p:nvPr/>
        </p:nvSpPr>
        <p:spPr>
          <a:xfrm>
            <a:off x="6161950" y="3290135"/>
            <a:ext cx="2270400" cy="1005000"/>
          </a:xfrm>
          <a:prstGeom prst="rect">
            <a:avLst/>
          </a:prstGeom>
          <a:solidFill>
            <a:srgbClr val="4BACC6"/>
          </a:solidFill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" name="Google Shape;550;p59"/>
          <p:cNvSpPr txBox="1"/>
          <p:nvPr/>
        </p:nvSpPr>
        <p:spPr>
          <a:xfrm>
            <a:off x="6176956" y="3135530"/>
            <a:ext cx="2167800" cy="9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u="sng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Google Shape;551;p59"/>
          <p:cNvSpPr/>
          <p:nvPr/>
        </p:nvSpPr>
        <p:spPr>
          <a:xfrm>
            <a:off x="4541747" y="3645282"/>
            <a:ext cx="991200" cy="635700"/>
          </a:xfrm>
          <a:prstGeom prst="rect">
            <a:avLst/>
          </a:prstGeom>
          <a:solidFill>
            <a:srgbClr val="8064A2"/>
          </a:solidFill>
          <a:ln cap="flat" cmpd="sng" w="25400">
            <a:solidFill>
              <a:srgbClr val="5D487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52" name="Google Shape;552;p59"/>
          <p:cNvCxnSpPr/>
          <p:nvPr/>
        </p:nvCxnSpPr>
        <p:spPr>
          <a:xfrm flipH="1">
            <a:off x="5535104" y="3489363"/>
            <a:ext cx="611100" cy="331500"/>
          </a:xfrm>
          <a:prstGeom prst="bentConnector3">
            <a:avLst>
              <a:gd fmla="val 50000" name="adj1"/>
            </a:avLst>
          </a:prstGeom>
          <a:noFill/>
          <a:ln cap="flat" cmpd="sng" w="25400">
            <a:solidFill>
              <a:srgbClr val="4F81BD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53" name="Google Shape;553;p59"/>
          <p:cNvCxnSpPr/>
          <p:nvPr/>
        </p:nvCxnSpPr>
        <p:spPr>
          <a:xfrm flipH="1" rot="10800000">
            <a:off x="5545769" y="4112980"/>
            <a:ext cx="610500" cy="2100"/>
          </a:xfrm>
          <a:prstGeom prst="straightConnector1">
            <a:avLst/>
          </a:prstGeom>
          <a:noFill/>
          <a:ln cap="flat" cmpd="sng" w="25400">
            <a:solidFill>
              <a:srgbClr val="4F81BD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54" name="Google Shape;554;p59"/>
          <p:cNvSpPr txBox="1"/>
          <p:nvPr/>
        </p:nvSpPr>
        <p:spPr>
          <a:xfrm>
            <a:off x="4612963" y="3829258"/>
            <a:ext cx="7920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Query 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55" name="Google Shape;555;p59"/>
          <p:cNvCxnSpPr/>
          <p:nvPr/>
        </p:nvCxnSpPr>
        <p:spPr>
          <a:xfrm flipH="1" rot="10800000">
            <a:off x="753906" y="4906575"/>
            <a:ext cx="3433500" cy="207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cxnSp>
        <p:nvCxnSpPr>
          <p:cNvPr id="556" name="Google Shape;556;p59"/>
          <p:cNvCxnSpPr/>
          <p:nvPr/>
        </p:nvCxnSpPr>
        <p:spPr>
          <a:xfrm flipH="1">
            <a:off x="4185214" y="2770407"/>
            <a:ext cx="13200" cy="21468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cxnSp>
        <p:nvCxnSpPr>
          <p:cNvPr id="557" name="Google Shape;557;p59"/>
          <p:cNvCxnSpPr/>
          <p:nvPr/>
        </p:nvCxnSpPr>
        <p:spPr>
          <a:xfrm flipH="1">
            <a:off x="4198556" y="2753083"/>
            <a:ext cx="1640100" cy="174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cxnSp>
        <p:nvCxnSpPr>
          <p:cNvPr id="558" name="Google Shape;558;p59"/>
          <p:cNvCxnSpPr/>
          <p:nvPr/>
        </p:nvCxnSpPr>
        <p:spPr>
          <a:xfrm>
            <a:off x="5807901" y="85150"/>
            <a:ext cx="10200" cy="26850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cxnSp>
        <p:nvCxnSpPr>
          <p:cNvPr id="559" name="Google Shape;559;p59"/>
          <p:cNvCxnSpPr/>
          <p:nvPr/>
        </p:nvCxnSpPr>
        <p:spPr>
          <a:xfrm>
            <a:off x="721507" y="85150"/>
            <a:ext cx="5086500" cy="15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cxnSp>
        <p:nvCxnSpPr>
          <p:cNvPr id="560" name="Google Shape;560;p59"/>
          <p:cNvCxnSpPr/>
          <p:nvPr/>
        </p:nvCxnSpPr>
        <p:spPr>
          <a:xfrm>
            <a:off x="712900" y="67826"/>
            <a:ext cx="51000" cy="4833600"/>
          </a:xfrm>
          <a:prstGeom prst="straightConnector1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sp>
        <p:nvSpPr>
          <p:cNvPr id="561" name="Google Shape;561;p59"/>
          <p:cNvSpPr txBox="1"/>
          <p:nvPr/>
        </p:nvSpPr>
        <p:spPr>
          <a:xfrm>
            <a:off x="2015489" y="4294835"/>
            <a:ext cx="2003700" cy="5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Training</a:t>
            </a:r>
            <a:endParaRPr b="1"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sz="20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p59"/>
          <p:cNvSpPr/>
          <p:nvPr/>
        </p:nvSpPr>
        <p:spPr>
          <a:xfrm>
            <a:off x="5438884" y="4407175"/>
            <a:ext cx="2343300" cy="3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Prediction</a:t>
            </a:r>
            <a:endParaRPr b="1" sz="2400">
              <a:solidFill>
                <a:srgbClr val="008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" name="Google Shape;563;p59"/>
          <p:cNvSpPr/>
          <p:nvPr/>
        </p:nvSpPr>
        <p:spPr>
          <a:xfrm>
            <a:off x="3984726" y="3945774"/>
            <a:ext cx="559200" cy="142500"/>
          </a:xfrm>
          <a:prstGeom prst="left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4" name="Google Shape;564;p59"/>
          <p:cNvSpPr txBox="1"/>
          <p:nvPr/>
        </p:nvSpPr>
        <p:spPr>
          <a:xfrm>
            <a:off x="919901" y="430400"/>
            <a:ext cx="12282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Dataset 1 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" name="Google Shape;565;p59"/>
          <p:cNvSpPr txBox="1"/>
          <p:nvPr/>
        </p:nvSpPr>
        <p:spPr>
          <a:xfrm>
            <a:off x="2432502" y="430400"/>
            <a:ext cx="12282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Dataset 2 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" name="Google Shape;566;p59"/>
          <p:cNvSpPr txBox="1"/>
          <p:nvPr/>
        </p:nvSpPr>
        <p:spPr>
          <a:xfrm>
            <a:off x="4151276" y="430400"/>
            <a:ext cx="12876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Dataset n 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atex-image-1.pdf" id="567" name="Google Shape;567;p59"/>
          <p:cNvPicPr preferRelativeResize="0"/>
          <p:nvPr/>
        </p:nvPicPr>
        <p:blipFill rotWithShape="1">
          <a:blip r:embed="rId3">
            <a:alphaModFix/>
          </a:blip>
          <a:srcRect b="249" l="0" r="36648" t="0"/>
          <a:stretch/>
        </p:blipFill>
        <p:spPr>
          <a:xfrm>
            <a:off x="5593535" y="3615402"/>
            <a:ext cx="138975" cy="154071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59"/>
          <p:cNvSpPr txBox="1"/>
          <p:nvPr/>
        </p:nvSpPr>
        <p:spPr>
          <a:xfrm>
            <a:off x="1181701" y="1439213"/>
            <a:ext cx="4358400" cy="1145400"/>
          </a:xfrm>
          <a:prstGeom prst="rect">
            <a:avLst/>
          </a:prstGeom>
          <a:solidFill>
            <a:srgbClr val="4F81BD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 u="sng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Inference and learning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 u="sng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7" name="Google Shape;547;p59"/>
          <p:cNvPicPr preferRelativeResize="0"/>
          <p:nvPr/>
        </p:nvPicPr>
        <p:blipFill rotWithShape="1">
          <a:blip r:embed="rId4">
            <a:alphaModFix/>
          </a:blip>
          <a:srcRect b="-11742" l="32051" r="31051" t="-8320"/>
          <a:stretch/>
        </p:blipFill>
        <p:spPr>
          <a:xfrm>
            <a:off x="2775147" y="3897244"/>
            <a:ext cx="554508" cy="298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59"/>
          <p:cNvPicPr preferRelativeResize="0"/>
          <p:nvPr/>
        </p:nvPicPr>
        <p:blipFill rotWithShape="1">
          <a:blip r:embed="rId4">
            <a:alphaModFix/>
          </a:blip>
          <a:srcRect b="-4138" l="32051" r="52668" t="-8309"/>
          <a:stretch/>
        </p:blipFill>
        <p:spPr>
          <a:xfrm>
            <a:off x="5586884" y="4171726"/>
            <a:ext cx="229645" cy="279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25096" y="1556724"/>
            <a:ext cx="3471614" cy="356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5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69362" y="3816568"/>
            <a:ext cx="2091737" cy="278720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59"/>
          <p:cNvSpPr txBox="1"/>
          <p:nvPr/>
        </p:nvSpPr>
        <p:spPr>
          <a:xfrm>
            <a:off x="6169100" y="3000825"/>
            <a:ext cx="2509200" cy="119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Predictive model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 u="sng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3" name="Google Shape;573;p59"/>
          <p:cNvSpPr txBox="1"/>
          <p:nvPr/>
        </p:nvSpPr>
        <p:spPr>
          <a:xfrm>
            <a:off x="6244150" y="866200"/>
            <a:ext cx="3387000" cy="50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3445FF"/>
              </a:buClr>
              <a:buSzPts val="2800"/>
              <a:buFont typeface="Calibri"/>
              <a:buNone/>
            </a:pPr>
            <a:r>
              <a:rPr lang="en" sz="2800">
                <a:latin typeface="Calibri"/>
                <a:ea typeface="Calibri"/>
                <a:cs typeface="Calibri"/>
                <a:sym typeface="Calibri"/>
              </a:rPr>
              <a:t>FIML-Direct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79" name="Google Shape;579;p60"/>
          <p:cNvPicPr preferRelativeResize="0"/>
          <p:nvPr/>
        </p:nvPicPr>
        <p:blipFill rotWithShape="1">
          <a:blip r:embed="rId3">
            <a:alphaModFix/>
          </a:blip>
          <a:srcRect b="2867" l="7681" r="8643" t="9986"/>
          <a:stretch/>
        </p:blipFill>
        <p:spPr>
          <a:xfrm>
            <a:off x="574225" y="594175"/>
            <a:ext cx="7995549" cy="4462651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60"/>
          <p:cNvSpPr txBox="1"/>
          <p:nvPr>
            <p:ph type="title"/>
          </p:nvPr>
        </p:nvSpPr>
        <p:spPr>
          <a:xfrm>
            <a:off x="290550" y="0"/>
            <a:ext cx="873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FIML Direct With Multiple Cases - Training Conditions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6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6" name="Google Shape;586;p61"/>
          <p:cNvSpPr txBox="1"/>
          <p:nvPr>
            <p:ph type="title"/>
          </p:nvPr>
        </p:nvSpPr>
        <p:spPr>
          <a:xfrm>
            <a:off x="290550" y="0"/>
            <a:ext cx="873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FIML Direct With Multiple Cases - Holdout Conditions</a:t>
            </a:r>
            <a:endParaRPr/>
          </a:p>
        </p:txBody>
      </p:sp>
      <p:pic>
        <p:nvPicPr>
          <p:cNvPr id="587" name="Google Shape;587;p61"/>
          <p:cNvPicPr preferRelativeResize="0"/>
          <p:nvPr/>
        </p:nvPicPr>
        <p:blipFill rotWithShape="1">
          <a:blip r:embed="rId3">
            <a:alphaModFix/>
          </a:blip>
          <a:srcRect b="2252" l="7489" r="9017" t="11099"/>
          <a:stretch/>
        </p:blipFill>
        <p:spPr>
          <a:xfrm>
            <a:off x="540375" y="572700"/>
            <a:ext cx="8063243" cy="448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/>
          <p:nvPr>
            <p:ph type="title"/>
          </p:nvPr>
        </p:nvSpPr>
        <p:spPr>
          <a:xfrm>
            <a:off x="311700" y="120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From Data to Physical Predictions</a:t>
            </a:r>
            <a:endParaRPr/>
          </a:p>
        </p:txBody>
      </p:sp>
      <p:sp>
        <p:nvSpPr>
          <p:cNvPr id="92" name="Google Shape;92;p17"/>
          <p:cNvSpPr txBox="1"/>
          <p:nvPr>
            <p:ph idx="1" type="body"/>
          </p:nvPr>
        </p:nvSpPr>
        <p:spPr>
          <a:xfrm>
            <a:off x="311700" y="6931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●"/>
            </a:pPr>
            <a:r>
              <a:rPr b="1" i="1" lang="en">
                <a:solidFill>
                  <a:srgbClr val="FF0000"/>
                </a:solidFill>
              </a:rPr>
              <a:t>Data </a:t>
            </a:r>
            <a:r>
              <a:rPr b="1" i="1" lang="en">
                <a:solidFill>
                  <a:srgbClr val="FF0000"/>
                </a:solidFill>
              </a:rPr>
              <a:t>➔</a:t>
            </a:r>
            <a:r>
              <a:rPr b="1" i="1" lang="en">
                <a:solidFill>
                  <a:srgbClr val="FF0000"/>
                </a:solidFill>
              </a:rPr>
              <a:t> Prediction</a:t>
            </a:r>
            <a:endParaRPr b="1" i="1">
              <a:solidFill>
                <a:srgbClr val="FF0000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</a:pPr>
            <a:r>
              <a:rPr lang="en" sz="1800">
                <a:solidFill>
                  <a:srgbClr val="000000"/>
                </a:solidFill>
              </a:rPr>
              <a:t>Needs Infinite Data or Magic Features or Simple Physics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800"/>
              <a:buChar char="●"/>
            </a:pPr>
            <a:r>
              <a:rPr b="1" i="1" lang="en">
                <a:solidFill>
                  <a:srgbClr val="FF0000"/>
                </a:solidFill>
              </a:rPr>
              <a:t>Data + Model + Constraints </a:t>
            </a:r>
            <a:r>
              <a:rPr b="1" i="1" lang="en">
                <a:solidFill>
                  <a:srgbClr val="FF0000"/>
                </a:solidFill>
              </a:rPr>
              <a:t>➔ Prediction</a:t>
            </a:r>
            <a:endParaRPr b="1" i="1">
              <a:solidFill>
                <a:srgbClr val="FF0000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</a:pPr>
            <a:r>
              <a:rPr lang="en" sz="1800">
                <a:solidFill>
                  <a:srgbClr val="000000"/>
                </a:solidFill>
              </a:rPr>
              <a:t>Needs Perfect Data and Reliable Model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b="1" i="1" lang="en">
                <a:solidFill>
                  <a:srgbClr val="0000FF"/>
                </a:solidFill>
              </a:rPr>
              <a:t>Data ➔ Information + Model + Constraints ➔ Prediction</a:t>
            </a:r>
            <a:endParaRPr b="1" i="1">
              <a:solidFill>
                <a:srgbClr val="0000FF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i="1">
              <a:solidFill>
                <a:srgbClr val="0000FF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b="1" lang="en">
                <a:solidFill>
                  <a:srgbClr val="0000FF"/>
                </a:solidFill>
              </a:rPr>
              <a:t>Machine Learning Is Not Magic</a:t>
            </a:r>
            <a:endParaRPr b="1">
              <a:solidFill>
                <a:srgbClr val="0000FF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○"/>
            </a:pPr>
            <a:r>
              <a:rPr b="1" lang="en" sz="1800">
                <a:solidFill>
                  <a:srgbClr val="0000FF"/>
                </a:solidFill>
              </a:rPr>
              <a:t>Success Requires: Appropriate Output, Relevant &amp; Sufficient Inputs</a:t>
            </a:r>
            <a:endParaRPr b="1" sz="1800">
              <a:solidFill>
                <a:srgbClr val="0000FF"/>
              </a:solidFill>
            </a:endParaRPr>
          </a:p>
        </p:txBody>
      </p:sp>
      <p:sp>
        <p:nvSpPr>
          <p:cNvPr id="93" name="Google Shape;93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" name="Google Shape;94;p17"/>
          <p:cNvSpPr txBox="1"/>
          <p:nvPr/>
        </p:nvSpPr>
        <p:spPr>
          <a:xfrm>
            <a:off x="409225" y="4120475"/>
            <a:ext cx="7752900" cy="7338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rgbClr val="0000FF"/>
                </a:solidFill>
              </a:rPr>
              <a:t>Interpolation</a:t>
            </a:r>
            <a:r>
              <a:rPr b="1" lang="en" sz="1800">
                <a:solidFill>
                  <a:srgbClr val="0000FF"/>
                </a:solidFill>
              </a:rPr>
              <a:t> in Feature Space Can Result in </a:t>
            </a:r>
            <a:r>
              <a:rPr b="1" lang="en" sz="1800" u="sng">
                <a:solidFill>
                  <a:srgbClr val="0000FF"/>
                </a:solidFill>
              </a:rPr>
              <a:t>True Predictions</a:t>
            </a:r>
            <a:r>
              <a:rPr b="1" lang="en" sz="1800">
                <a:solidFill>
                  <a:srgbClr val="0000FF"/>
                </a:solidFill>
              </a:rPr>
              <a:t> for Physical Problems We Care About</a:t>
            </a:r>
            <a:endParaRPr b="1" sz="18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62"/>
          <p:cNvSpPr txBox="1"/>
          <p:nvPr>
            <p:ph type="title"/>
          </p:nvPr>
        </p:nvSpPr>
        <p:spPr>
          <a:xfrm>
            <a:off x="311700" y="606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FIML-Direct S809 Trained at 3 AoAs</a:t>
            </a:r>
            <a:endParaRPr/>
          </a:p>
        </p:txBody>
      </p:sp>
      <p:sp>
        <p:nvSpPr>
          <p:cNvPr id="593" name="Google Shape;593;p6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94" name="Google Shape;594;p62"/>
          <p:cNvPicPr preferRelativeResize="0"/>
          <p:nvPr/>
        </p:nvPicPr>
        <p:blipFill rotWithShape="1">
          <a:blip r:embed="rId3">
            <a:alphaModFix/>
          </a:blip>
          <a:srcRect b="0" l="5120" r="7352" t="0"/>
          <a:stretch/>
        </p:blipFill>
        <p:spPr>
          <a:xfrm>
            <a:off x="679500" y="633377"/>
            <a:ext cx="7501663" cy="4455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6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Continue Training With 7 S809 AoAs</a:t>
            </a:r>
            <a:endParaRPr/>
          </a:p>
        </p:txBody>
      </p:sp>
      <p:sp>
        <p:nvSpPr>
          <p:cNvPr id="600" name="Google Shape;600;p63"/>
          <p:cNvSpPr txBox="1"/>
          <p:nvPr>
            <p:ph idx="1" type="body"/>
          </p:nvPr>
        </p:nvSpPr>
        <p:spPr>
          <a:xfrm>
            <a:off x="311700" y="1152475"/>
            <a:ext cx="3870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Continue Training Including All AoAs Starting from Best Neural Network from Training on 3 AoAs</a:t>
            </a:r>
            <a:endParaRPr/>
          </a:p>
        </p:txBody>
      </p:sp>
      <p:sp>
        <p:nvSpPr>
          <p:cNvPr id="601" name="Google Shape;601;p6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02" name="Google Shape;602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0025" y="1152475"/>
            <a:ext cx="4931124" cy="3582900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63"/>
          <p:cNvSpPr txBox="1"/>
          <p:nvPr>
            <p:ph type="title"/>
          </p:nvPr>
        </p:nvSpPr>
        <p:spPr>
          <a:xfrm>
            <a:off x="4720425" y="1374200"/>
            <a:ext cx="2277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S809 Airfoil</a:t>
            </a:r>
            <a:endParaRPr sz="24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64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 on S814 Airfoil</a:t>
            </a:r>
            <a:endParaRPr/>
          </a:p>
        </p:txBody>
      </p:sp>
      <p:sp>
        <p:nvSpPr>
          <p:cNvPr id="609" name="Google Shape;609;p64"/>
          <p:cNvSpPr txBox="1"/>
          <p:nvPr>
            <p:ph idx="1" type="body"/>
          </p:nvPr>
        </p:nvSpPr>
        <p:spPr>
          <a:xfrm>
            <a:off x="56525" y="1152475"/>
            <a:ext cx="3594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Network Trained on 7 S809 AoAs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S814 </a:t>
            </a:r>
            <a:r>
              <a:rPr i="1" lang="en"/>
              <a:t>NOT</a:t>
            </a:r>
            <a:r>
              <a:rPr lang="en"/>
              <a:t> in Training Set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Model Augmentation Improves Predictions on S809 </a:t>
            </a:r>
            <a:r>
              <a:rPr i="1" lang="en"/>
              <a:t>AND </a:t>
            </a:r>
            <a:r>
              <a:rPr lang="en"/>
              <a:t>S814 Airfoil</a:t>
            </a:r>
            <a:endParaRPr/>
          </a:p>
        </p:txBody>
      </p:sp>
      <p:sp>
        <p:nvSpPr>
          <p:cNvPr id="610" name="Google Shape;610;p6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11" name="Google Shape;611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1300" y="572700"/>
            <a:ext cx="5429250" cy="4286250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64"/>
          <p:cNvSpPr txBox="1"/>
          <p:nvPr>
            <p:ph type="title"/>
          </p:nvPr>
        </p:nvSpPr>
        <p:spPr>
          <a:xfrm>
            <a:off x="4641300" y="944625"/>
            <a:ext cx="2277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S814 Airfoil</a:t>
            </a:r>
            <a:endParaRPr sz="24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65"/>
          <p:cNvSpPr txBox="1"/>
          <p:nvPr>
            <p:ph type="title"/>
          </p:nvPr>
        </p:nvSpPr>
        <p:spPr>
          <a:xfrm>
            <a:off x="333475" y="-45350"/>
            <a:ext cx="4515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600">
                <a:solidFill>
                  <a:schemeClr val="dk2"/>
                </a:solidFill>
              </a:rPr>
              <a:t>Methods Recap</a:t>
            </a:r>
            <a:endParaRPr b="1" i="1" sz="3600"/>
          </a:p>
        </p:txBody>
      </p:sp>
      <p:sp>
        <p:nvSpPr>
          <p:cNvPr id="618" name="Google Shape;618;p65"/>
          <p:cNvSpPr txBox="1"/>
          <p:nvPr>
            <p:ph idx="1" type="body"/>
          </p:nvPr>
        </p:nvSpPr>
        <p:spPr>
          <a:xfrm>
            <a:off x="85800" y="658100"/>
            <a:ext cx="3466800" cy="2208000"/>
          </a:xfrm>
          <a:prstGeom prst="rect">
            <a:avLst/>
          </a:prstGeom>
          <a:ln cap="flat" cmpd="sng" w="38100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FI-Classic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br>
              <a:rPr lang="en">
                <a:solidFill>
                  <a:srgbClr val="000000"/>
                </a:solidFill>
              </a:rPr>
            </a:br>
            <a:r>
              <a:rPr lang="en">
                <a:solidFill>
                  <a:srgbClr val="000000"/>
                </a:solidFill>
              </a:rPr>
              <a:t>FI+ML Classic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6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descr="J_c(\beta)=\|k_d-k_m(\beta)\|_2^2+\lambda\|\beta-1.0\|_2^2&#10;" id="620" name="Google Shape;620;p65" title="MathEquation,#0000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19" y="1548500"/>
            <a:ext cx="3466800" cy="2932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\beta(x_j)" id="621" name="Google Shape;621;p65" title="MathEquation,#0000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353" y="2425142"/>
            <a:ext cx="520838" cy="293221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65"/>
          <p:cNvSpPr/>
          <p:nvPr/>
        </p:nvSpPr>
        <p:spPr>
          <a:xfrm>
            <a:off x="1277089" y="2407202"/>
            <a:ext cx="590100" cy="32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\beta(\eta)" id="623" name="Google Shape;623;p65" title="MathEquation,#0000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06807" y="2425159"/>
            <a:ext cx="437626" cy="2932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\min_\beta (J_c)" id="624" name="Google Shape;624;p65" title="MathEquation,#0000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85615" y="1132650"/>
            <a:ext cx="924480" cy="293221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65"/>
          <p:cNvSpPr txBox="1"/>
          <p:nvPr>
            <p:ph idx="1" type="body"/>
          </p:nvPr>
        </p:nvSpPr>
        <p:spPr>
          <a:xfrm>
            <a:off x="3955700" y="622250"/>
            <a:ext cx="4587600" cy="1905900"/>
          </a:xfrm>
          <a:prstGeom prst="rect">
            <a:avLst/>
          </a:prstGeom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FIML Embedded</a:t>
            </a:r>
            <a:endParaRPr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</p:txBody>
      </p:sp>
      <p:pic>
        <p:nvPicPr>
          <p:cNvPr descr="\min_{\beta_T} ( J_e )\\&#10;\min_w\|\beta(w)-\beta_T\|" id="626" name="Google Shape;626;p65" title="MathEquation,#0000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14228" y="1635270"/>
            <a:ext cx="1670536" cy="5604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_e(\beta_T)=\|k_d-k_m(\beta_T)\|_2^2+\lambda\|\beta_T-1.0\|_2^2" id="627" name="Google Shape;627;p65" title="MathEquation,#00000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84825" y="1213013"/>
            <a:ext cx="3810000" cy="282462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65"/>
          <p:cNvSpPr txBox="1"/>
          <p:nvPr>
            <p:ph idx="1" type="body"/>
          </p:nvPr>
        </p:nvSpPr>
        <p:spPr>
          <a:xfrm>
            <a:off x="2070475" y="3138400"/>
            <a:ext cx="4587600" cy="1524900"/>
          </a:xfrm>
          <a:prstGeom prst="rect">
            <a:avLst/>
          </a:prstGeom>
          <a:ln cap="flat" cmpd="sng" w="38100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761D"/>
                </a:solidFill>
              </a:rPr>
              <a:t>FIML Direct</a:t>
            </a:r>
            <a:endParaRPr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</p:txBody>
      </p:sp>
      <p:pic>
        <p:nvPicPr>
          <p:cNvPr descr="\min_w(J_d)" id="629" name="Google Shape;629;p65" title="MathEquation,#00000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66001" y="4001000"/>
            <a:ext cx="1235380" cy="329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_d(w)=\|k_d-k_m(w)\|_2^2+\lambda\|\beta(w)-1.0\|_2^2&#10;" id="630" name="Google Shape;630;p65" title="MathEquation,#00000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310100" y="3573850"/>
            <a:ext cx="3960576" cy="32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66"/>
          <p:cNvSpPr txBox="1"/>
          <p:nvPr>
            <p:ph type="title"/>
          </p:nvPr>
        </p:nvSpPr>
        <p:spPr>
          <a:xfrm>
            <a:off x="311700" y="606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1D Heat Equation Convergence Comparison</a:t>
            </a:r>
            <a:endParaRPr/>
          </a:p>
        </p:txBody>
      </p:sp>
      <p:sp>
        <p:nvSpPr>
          <p:cNvPr id="636" name="Google Shape;636;p6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37" name="Google Shape;637;p66"/>
          <p:cNvPicPr preferRelativeResize="0"/>
          <p:nvPr/>
        </p:nvPicPr>
        <p:blipFill rotWithShape="1">
          <a:blip r:embed="rId3">
            <a:alphaModFix/>
          </a:blip>
          <a:srcRect b="0" l="4422" r="8862" t="8256"/>
          <a:stretch/>
        </p:blipFill>
        <p:spPr>
          <a:xfrm>
            <a:off x="702500" y="669377"/>
            <a:ext cx="7738999" cy="43874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67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Presentation Outline</a:t>
            </a:r>
            <a:endParaRPr/>
          </a:p>
        </p:txBody>
      </p:sp>
      <p:sp>
        <p:nvSpPr>
          <p:cNvPr id="643" name="Google Shape;643;p67"/>
          <p:cNvSpPr txBox="1"/>
          <p:nvPr>
            <p:ph idx="1" type="body"/>
          </p:nvPr>
        </p:nvSpPr>
        <p:spPr>
          <a:xfrm>
            <a:off x="311700" y="571576"/>
            <a:ext cx="8520600" cy="39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Background, Objective, Previous Work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FIML-Classic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Methodology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1D Heat Equation Model Problem Results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S809 Airfoil Results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FIML-Embedded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Methodology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1D Heat Equation Model Problem Results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S809 Airfoil Results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FIML-Direct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Methodology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S809 Airfoil Results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Simultaneous Inversion of Multiple Cases</a:t>
            </a:r>
            <a:endParaRPr>
              <a:solidFill>
                <a:srgbClr val="0000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</a:pPr>
            <a:r>
              <a:rPr b="1" i="1" lang="en" sz="2400">
                <a:solidFill>
                  <a:schemeClr val="dk1"/>
                </a:solidFill>
              </a:rPr>
              <a:t>Additional Test Cases</a:t>
            </a:r>
            <a:endParaRPr b="1" i="1" sz="24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>
                <a:solidFill>
                  <a:schemeClr val="dk1"/>
                </a:solidFill>
              </a:rPr>
              <a:t>Conclusions and Future Work</a:t>
            </a:r>
            <a:endParaRPr b="1" i="1" sz="2400">
              <a:solidFill>
                <a:srgbClr val="000000"/>
              </a:solidFill>
            </a:endParaRPr>
          </a:p>
        </p:txBody>
      </p:sp>
      <p:sp>
        <p:nvSpPr>
          <p:cNvPr id="644" name="Google Shape;644;p6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6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NASA Wall-Mounted Hump</a:t>
            </a:r>
            <a:endParaRPr/>
          </a:p>
        </p:txBody>
      </p:sp>
      <p:sp>
        <p:nvSpPr>
          <p:cNvPr id="650" name="Google Shape;650;p6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51" name="Google Shape;651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40900"/>
            <a:ext cx="3051930" cy="2715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68"/>
          <p:cNvPicPr preferRelativeResize="0"/>
          <p:nvPr/>
        </p:nvPicPr>
        <p:blipFill rotWithShape="1">
          <a:blip r:embed="rId4">
            <a:alphaModFix/>
          </a:blip>
          <a:srcRect b="19453" l="15941" r="9670" t="31246"/>
          <a:stretch/>
        </p:blipFill>
        <p:spPr>
          <a:xfrm>
            <a:off x="3190825" y="1444500"/>
            <a:ext cx="5953175" cy="35086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69"/>
          <p:cNvSpPr txBox="1"/>
          <p:nvPr>
            <p:ph type="title"/>
          </p:nvPr>
        </p:nvSpPr>
        <p:spPr>
          <a:xfrm>
            <a:off x="9239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NASA Hump - FI Classic Result</a:t>
            </a:r>
            <a:endParaRPr/>
          </a:p>
        </p:txBody>
      </p:sp>
      <p:sp>
        <p:nvSpPr>
          <p:cNvPr id="658" name="Google Shape;658;p6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659" name="Google Shape;659;p6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60" name="Google Shape;660;p69"/>
          <p:cNvPicPr preferRelativeResize="0"/>
          <p:nvPr/>
        </p:nvPicPr>
        <p:blipFill rotWithShape="1">
          <a:blip r:embed="rId3">
            <a:alphaModFix/>
          </a:blip>
          <a:srcRect b="0" l="4411" r="6825" t="0"/>
          <a:stretch/>
        </p:blipFill>
        <p:spPr>
          <a:xfrm>
            <a:off x="923907" y="572700"/>
            <a:ext cx="7515942" cy="4484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70"/>
          <p:cNvSpPr txBox="1"/>
          <p:nvPr>
            <p:ph type="title"/>
          </p:nvPr>
        </p:nvSpPr>
        <p:spPr>
          <a:xfrm>
            <a:off x="311700" y="121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NASA Hump - FIML Direct Result</a:t>
            </a:r>
            <a:endParaRPr/>
          </a:p>
        </p:txBody>
      </p:sp>
      <p:sp>
        <p:nvSpPr>
          <p:cNvPr id="666" name="Google Shape;666;p7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67" name="Google Shape;667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900" y="911850"/>
            <a:ext cx="7826725" cy="4144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7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Conclusions</a:t>
            </a:r>
            <a:endParaRPr/>
          </a:p>
        </p:txBody>
      </p:sp>
      <p:sp>
        <p:nvSpPr>
          <p:cNvPr id="673" name="Google Shape;673;p71"/>
          <p:cNvSpPr txBox="1"/>
          <p:nvPr>
            <p:ph idx="1" type="body"/>
          </p:nvPr>
        </p:nvSpPr>
        <p:spPr>
          <a:xfrm>
            <a:off x="311700" y="1152475"/>
            <a:ext cx="8520600" cy="384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FIML Produces Model Augmentations That Improve Predictions Where RANS Models Have Known Deficiencies</a:t>
            </a:r>
            <a:endParaRPr/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ML + Model = Failure</a:t>
            </a:r>
            <a:endParaRPr/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Inconsistency Between Learning Environment and Prediction Environment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 + ML + Model = Good Consistency</a:t>
            </a:r>
            <a:endParaRPr/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Some Inconsistency Between Inverse Solution and Prediction Environment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Integrated FIML = Best Consistency</a:t>
            </a:r>
            <a:endParaRPr/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Limitations of Learning Not Accounted for In Inversion</a:t>
            </a:r>
            <a:endParaRPr/>
          </a:p>
          <a:p>
            <a:pPr indent="0" lvl="0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Including Training In Inversion Guarantees:</a:t>
            </a:r>
            <a:endParaRPr/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Inverse Solution Can Be Learned</a:t>
            </a:r>
            <a:endParaRPr/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Inverse Solution Optimal for Chosen Machine Learning Algorithm</a:t>
            </a:r>
            <a:endParaRPr/>
          </a:p>
        </p:txBody>
      </p:sp>
      <p:sp>
        <p:nvSpPr>
          <p:cNvPr id="674" name="Google Shape;674;p7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/>
          <p:nvPr>
            <p:ph type="title"/>
          </p:nvPr>
        </p:nvSpPr>
        <p:spPr>
          <a:xfrm>
            <a:off x="311700" y="92250"/>
            <a:ext cx="8520600" cy="96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Field Inversion and Machine Learning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(Duraisamy &amp; Co-Workers, 2014-Present)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100" name="Google Shape;100;p18"/>
          <p:cNvSpPr txBox="1"/>
          <p:nvPr>
            <p:ph idx="1" type="body"/>
          </p:nvPr>
        </p:nvSpPr>
        <p:spPr>
          <a:xfrm>
            <a:off x="3400775" y="1152475"/>
            <a:ext cx="5431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Data Has Real Quantities; Model Has “Modeled” Quantities (Loss of Consistency)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Inference Connects Real Quantities to Modeled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Data Only Loosely Connected to Model (and Not Objective)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Inference Connects Secondary, Non-Objective Data to Model Quantities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Data is Noisy, of Variable Quality, and Uncertainty</a:t>
            </a:r>
            <a:endParaRPr/>
          </a:p>
        </p:txBody>
      </p:sp>
      <p:sp>
        <p:nvSpPr>
          <p:cNvPr id="101" name="Google Shape;101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2" name="Google Shape;102;p18"/>
          <p:cNvSpPr/>
          <p:nvPr/>
        </p:nvSpPr>
        <p:spPr>
          <a:xfrm>
            <a:off x="281161" y="2113268"/>
            <a:ext cx="71700" cy="1058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8"/>
          <p:cNvSpPr txBox="1"/>
          <p:nvPr/>
        </p:nvSpPr>
        <p:spPr>
          <a:xfrm>
            <a:off x="1205075" y="1025000"/>
            <a:ext cx="856800" cy="3288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</a:t>
            </a:r>
            <a:endParaRPr sz="1800"/>
          </a:p>
        </p:txBody>
      </p:sp>
      <p:sp>
        <p:nvSpPr>
          <p:cNvPr id="104" name="Google Shape;104;p18"/>
          <p:cNvSpPr/>
          <p:nvPr/>
        </p:nvSpPr>
        <p:spPr>
          <a:xfrm>
            <a:off x="1407926" y="1410428"/>
            <a:ext cx="260100" cy="393600"/>
          </a:xfrm>
          <a:prstGeom prst="down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8"/>
          <p:cNvSpPr/>
          <p:nvPr/>
        </p:nvSpPr>
        <p:spPr>
          <a:xfrm>
            <a:off x="1410125" y="3969012"/>
            <a:ext cx="273900" cy="436200"/>
          </a:xfrm>
          <a:prstGeom prst="down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8"/>
          <p:cNvSpPr txBox="1"/>
          <p:nvPr/>
        </p:nvSpPr>
        <p:spPr>
          <a:xfrm>
            <a:off x="925333" y="4405202"/>
            <a:ext cx="1243500" cy="5919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Predictive capability</a:t>
            </a:r>
            <a:endParaRPr sz="1800"/>
          </a:p>
        </p:txBody>
      </p:sp>
      <p:sp>
        <p:nvSpPr>
          <p:cNvPr id="107" name="Google Shape;107;p18"/>
          <p:cNvSpPr txBox="1"/>
          <p:nvPr/>
        </p:nvSpPr>
        <p:spPr>
          <a:xfrm>
            <a:off x="172300" y="1817332"/>
            <a:ext cx="2967000" cy="3288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Physical model + Inference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8"/>
          <p:cNvSpPr txBox="1"/>
          <p:nvPr/>
        </p:nvSpPr>
        <p:spPr>
          <a:xfrm>
            <a:off x="172300" y="2497000"/>
            <a:ext cx="2967000" cy="3288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Machine learning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8"/>
          <p:cNvSpPr txBox="1"/>
          <p:nvPr/>
        </p:nvSpPr>
        <p:spPr>
          <a:xfrm>
            <a:off x="63577" y="3375628"/>
            <a:ext cx="2967000" cy="5919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Physical model + consistent augmentation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18"/>
          <p:cNvSpPr/>
          <p:nvPr/>
        </p:nvSpPr>
        <p:spPr>
          <a:xfrm>
            <a:off x="1407931" y="2146149"/>
            <a:ext cx="260100" cy="312000"/>
          </a:xfrm>
          <a:prstGeom prst="down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18"/>
          <p:cNvSpPr/>
          <p:nvPr/>
        </p:nvSpPr>
        <p:spPr>
          <a:xfrm>
            <a:off x="1407931" y="2864647"/>
            <a:ext cx="260100" cy="436200"/>
          </a:xfrm>
          <a:prstGeom prst="down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38" scaled="0"/>
          </a:gra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7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Work / Areas for Improvement</a:t>
            </a:r>
            <a:endParaRPr/>
          </a:p>
        </p:txBody>
      </p:sp>
      <p:sp>
        <p:nvSpPr>
          <p:cNvPr id="680" name="Google Shape;680;p7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Feature Selection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Scaling and Outlier Treatment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FIML-Embedded for Multiple Cases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Constraints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Attempt to Cover Feature Space for Useful Application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Transition Modeling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Augmented Model for SWTBLI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Augmented Model for Separated Subsonic 2D Airfoils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Augmented Model for C</a:t>
            </a:r>
            <a:r>
              <a:rPr baseline="-25000" lang="en"/>
              <a:t>L max</a:t>
            </a:r>
            <a:r>
              <a:rPr lang="en"/>
              <a:t> of Transonic Wings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etc.</a:t>
            </a:r>
            <a:endParaRPr/>
          </a:p>
        </p:txBody>
      </p:sp>
      <p:sp>
        <p:nvSpPr>
          <p:cNvPr id="681" name="Google Shape;681;p7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73"/>
          <p:cNvSpPr txBox="1"/>
          <p:nvPr>
            <p:ph type="title"/>
          </p:nvPr>
        </p:nvSpPr>
        <p:spPr>
          <a:xfrm>
            <a:off x="2760300" y="2285400"/>
            <a:ext cx="362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Questions?</a:t>
            </a:r>
            <a:endParaRPr b="1"/>
          </a:p>
        </p:txBody>
      </p:sp>
      <p:sp>
        <p:nvSpPr>
          <p:cNvPr id="687" name="Google Shape;687;p7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Field Inversion and Machine Learning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(Duraisamy &amp; Co-Workers, 2014-Present)</a:t>
            </a:r>
            <a:endParaRPr sz="2400"/>
          </a:p>
        </p:txBody>
      </p:sp>
      <p:sp>
        <p:nvSpPr>
          <p:cNvPr id="117" name="Google Shape;117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8" name="Google Shape;11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900" y="985075"/>
            <a:ext cx="2479798" cy="415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/>
          <p:cNvPicPr preferRelativeResize="0"/>
          <p:nvPr/>
        </p:nvPicPr>
        <p:blipFill rotWithShape="1">
          <a:blip r:embed="rId4">
            <a:alphaModFix/>
          </a:blip>
          <a:srcRect b="0" l="0" r="1146" t="4807"/>
          <a:stretch/>
        </p:blipFill>
        <p:spPr>
          <a:xfrm>
            <a:off x="2921000" y="2579225"/>
            <a:ext cx="5747150" cy="2477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\frac{\partial \bar{u}}{\partial t}+\mathcal{R}(\bar{u}) =\mathrm{\bold{M}}(\bar{u},\bar{v},\delta(\vec{x})); \quad \min_{\delta{(\vec{x})}}\|\bar{u}_{\mathrm{data}}-\bar{u}\|" id="120" name="Google Shape;120;p19" title="MathEquation,#0000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54425" y="1028950"/>
            <a:ext cx="5813726" cy="4651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\frac{\partial \bar{u}}{\partial t}+\mathcal{R}(\bar{u}) =\mathrm{\bold{M}}(\bar{u},\bar{v},\delta(\bar{u},\bar{v}))" id="121" name="Google Shape;121;p19" title="MathEquation,#0000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16000" y="1583050"/>
            <a:ext cx="302764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9"/>
          <p:cNvSpPr txBox="1"/>
          <p:nvPr/>
        </p:nvSpPr>
        <p:spPr>
          <a:xfrm>
            <a:off x="6378825" y="2347125"/>
            <a:ext cx="2642400" cy="7638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Experiment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Baseline Model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Augmented Model</a:t>
            </a:r>
            <a:endParaRPr/>
          </a:p>
        </p:txBody>
      </p:sp>
      <p:cxnSp>
        <p:nvCxnSpPr>
          <p:cNvPr id="123" name="Google Shape;123;p19"/>
          <p:cNvCxnSpPr/>
          <p:nvPr/>
        </p:nvCxnSpPr>
        <p:spPr>
          <a:xfrm flipH="1" rot="10800000">
            <a:off x="8063400" y="2515725"/>
            <a:ext cx="808500" cy="11100"/>
          </a:xfrm>
          <a:prstGeom prst="straightConnector1">
            <a:avLst/>
          </a:prstGeom>
          <a:noFill/>
          <a:ln cap="flat" cmpd="sng" w="762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4" name="Google Shape;124;p19"/>
          <p:cNvCxnSpPr/>
          <p:nvPr/>
        </p:nvCxnSpPr>
        <p:spPr>
          <a:xfrm flipH="1" rot="10800000">
            <a:off x="8063400" y="2723475"/>
            <a:ext cx="808500" cy="11100"/>
          </a:xfrm>
          <a:prstGeom prst="straightConnector1">
            <a:avLst/>
          </a:prstGeom>
          <a:noFill/>
          <a:ln cap="flat" cmpd="sng" w="76200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5" name="Google Shape;125;p19"/>
          <p:cNvCxnSpPr/>
          <p:nvPr/>
        </p:nvCxnSpPr>
        <p:spPr>
          <a:xfrm flipH="1" rot="10800000">
            <a:off x="8063400" y="2931225"/>
            <a:ext cx="808500" cy="111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/>
          <p:nvPr>
            <p:ph idx="1" type="body"/>
          </p:nvPr>
        </p:nvSpPr>
        <p:spPr>
          <a:xfrm>
            <a:off x="311700" y="542600"/>
            <a:ext cx="8520600" cy="402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Problem: Limitations of Learning Algorithm Not Accounted for in Inversion</a:t>
            </a:r>
            <a:endParaRPr sz="2400">
              <a:solidFill>
                <a:schemeClr val="dk1"/>
              </a:solidFill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" sz="2400">
                <a:solidFill>
                  <a:schemeClr val="dk1"/>
                </a:solidFill>
              </a:rPr>
              <a:t>Assumes Perfect Training → Typically Impossible</a:t>
            </a:r>
            <a:endParaRPr sz="24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Objective: Include Training in Inversion</a:t>
            </a:r>
            <a:endParaRPr sz="2400">
              <a:solidFill>
                <a:schemeClr val="dk1"/>
              </a:solidFill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" sz="2400">
                <a:solidFill>
                  <a:schemeClr val="dk1"/>
                </a:solidFill>
              </a:rPr>
              <a:t>Inverse Solution Already Learned</a:t>
            </a:r>
            <a:endParaRPr sz="2400">
              <a:solidFill>
                <a:schemeClr val="dk1"/>
              </a:solidFill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" sz="2400">
                <a:solidFill>
                  <a:schemeClr val="dk1"/>
                </a:solidFill>
              </a:rPr>
              <a:t>Consistency Between Inverse Solution and Prediction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131" name="Google Shape;131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/>
          <p:nvPr>
            <p:ph type="title"/>
          </p:nvPr>
        </p:nvSpPr>
        <p:spPr>
          <a:xfrm>
            <a:off x="311700" y="119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Presentation Outline</a:t>
            </a:r>
            <a:endParaRPr/>
          </a:p>
        </p:txBody>
      </p:sp>
      <p:sp>
        <p:nvSpPr>
          <p:cNvPr id="137" name="Google Shape;137;p21"/>
          <p:cNvSpPr txBox="1"/>
          <p:nvPr>
            <p:ph idx="1" type="body"/>
          </p:nvPr>
        </p:nvSpPr>
        <p:spPr>
          <a:xfrm>
            <a:off x="311700" y="692050"/>
            <a:ext cx="8520600" cy="387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Background, Objective, Previous Work</a:t>
            </a:r>
            <a:endParaRPr>
              <a:solidFill>
                <a:srgbClr val="0000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b="1" i="1" lang="en" sz="2400">
                <a:solidFill>
                  <a:srgbClr val="000000"/>
                </a:solidFill>
              </a:rPr>
              <a:t>FIML-Classic</a:t>
            </a:r>
            <a:endParaRPr b="1" i="1" sz="2400"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b="1" i="1" lang="en">
                <a:solidFill>
                  <a:srgbClr val="000000"/>
                </a:solidFill>
              </a:rPr>
              <a:t>Methodology</a:t>
            </a:r>
            <a:endParaRPr b="1" i="1"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b="1" i="1" lang="en">
                <a:solidFill>
                  <a:srgbClr val="000000"/>
                </a:solidFill>
              </a:rPr>
              <a:t>1D Heat Equation Model Problem Results</a:t>
            </a:r>
            <a:endParaRPr b="1" i="1"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b="1" i="1" lang="en">
                <a:solidFill>
                  <a:srgbClr val="000000"/>
                </a:solidFill>
              </a:rPr>
              <a:t>S809 Airfoil Results</a:t>
            </a:r>
            <a:endParaRPr b="1" i="1"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FIML-Embedded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Methodology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1D Heat Equation Model Problem Results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S809 Airfoil Results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AutoNum type="arabicPeriod"/>
            </a:pPr>
            <a:r>
              <a:rPr lang="en">
                <a:solidFill>
                  <a:srgbClr val="000000"/>
                </a:solidFill>
              </a:rPr>
              <a:t>FIML-Direct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Methodology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S809 Airfoil Results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Simultaneous Inversion of Multiple Cases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>
                <a:solidFill>
                  <a:schemeClr val="dk1"/>
                </a:solidFill>
              </a:rPr>
              <a:t>Additional Test Cases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AutoNum type="arabicPeriod"/>
            </a:pPr>
            <a:r>
              <a:rPr lang="en">
                <a:solidFill>
                  <a:schemeClr val="dk1"/>
                </a:solidFill>
              </a:rPr>
              <a:t>Conclusions and Future Work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38" name="Google Shape;138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